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383" r:id="rId2"/>
    <p:sldId id="386" r:id="rId3"/>
    <p:sldId id="363" r:id="rId4"/>
    <p:sldId id="350" r:id="rId5"/>
    <p:sldId id="403" r:id="rId6"/>
    <p:sldId id="357" r:id="rId7"/>
    <p:sldId id="358" r:id="rId8"/>
    <p:sldId id="359" r:id="rId9"/>
    <p:sldId id="360" r:id="rId10"/>
    <p:sldId id="361" r:id="rId11"/>
    <p:sldId id="327" r:id="rId12"/>
    <p:sldId id="405" r:id="rId13"/>
    <p:sldId id="318" r:id="rId14"/>
    <p:sldId id="411" r:id="rId15"/>
    <p:sldId id="412" r:id="rId16"/>
    <p:sldId id="366" r:id="rId17"/>
    <p:sldId id="367" r:id="rId18"/>
    <p:sldId id="368" r:id="rId19"/>
    <p:sldId id="410" r:id="rId20"/>
    <p:sldId id="369" r:id="rId21"/>
    <p:sldId id="371" r:id="rId22"/>
    <p:sldId id="376" r:id="rId23"/>
    <p:sldId id="365" r:id="rId24"/>
    <p:sldId id="404" r:id="rId25"/>
    <p:sldId id="414" r:id="rId26"/>
    <p:sldId id="413" r:id="rId27"/>
    <p:sldId id="399" r:id="rId28"/>
    <p:sldId id="400" r:id="rId29"/>
    <p:sldId id="40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88455" autoAdjust="0"/>
  </p:normalViewPr>
  <p:slideViewPr>
    <p:cSldViewPr>
      <p:cViewPr>
        <p:scale>
          <a:sx n="72" d="100"/>
          <a:sy n="72" d="100"/>
        </p:scale>
        <p:origin x="-1718" y="-2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BC7406-D26E-A543-AC0F-7D5EB2656991}" type="doc">
      <dgm:prSet loTypeId="urn:microsoft.com/office/officeart/2005/8/layout/vList5" loCatId="list" qsTypeId="urn:microsoft.com/office/officeart/2005/8/quickstyle/simple1" qsCatId="simple" csTypeId="urn:microsoft.com/office/officeart/2005/8/colors/accent3_3" csCatId="accent3" phldr="1"/>
      <dgm:spPr/>
      <dgm:t>
        <a:bodyPr/>
        <a:lstStyle/>
        <a:p>
          <a:endParaRPr lang="en-US"/>
        </a:p>
      </dgm:t>
    </dgm:pt>
    <dgm:pt modelId="{E3CD3EDD-114D-6D4E-BCFC-49FDDDE57B01}">
      <dgm:prSet phldrT="[Text]" custT="1"/>
      <dgm:spPr>
        <a:solidFill>
          <a:schemeClr val="tx1">
            <a:lumMod val="50000"/>
            <a:lumOff val="50000"/>
          </a:schemeClr>
        </a:solidFill>
      </dgm:spPr>
      <dgm:t>
        <a:bodyPr/>
        <a:lstStyle/>
        <a:p>
          <a:r>
            <a:rPr lang="en-US" sz="2500" dirty="0" smtClean="0">
              <a:latin typeface="Candara"/>
              <a:cs typeface="Candara"/>
            </a:rPr>
            <a:t>Physical Health Care</a:t>
          </a:r>
          <a:r>
            <a:rPr lang="en-US" sz="2500" baseline="0" dirty="0" smtClean="0">
              <a:latin typeface="Candara"/>
              <a:cs typeface="Candara"/>
            </a:rPr>
            <a:t> Coordination</a:t>
          </a:r>
          <a:endParaRPr lang="en-US" sz="2500" dirty="0">
            <a:latin typeface="Candara"/>
            <a:cs typeface="Candara"/>
          </a:endParaRPr>
        </a:p>
      </dgm:t>
    </dgm:pt>
    <dgm:pt modelId="{3FA6F960-227C-FB4D-BBDB-020D561D5126}" type="parTrans" cxnId="{AEB012FE-41AC-9044-B8F3-0E45D38B065F}">
      <dgm:prSet/>
      <dgm:spPr/>
      <dgm:t>
        <a:bodyPr/>
        <a:lstStyle/>
        <a:p>
          <a:endParaRPr lang="en-US"/>
        </a:p>
      </dgm:t>
    </dgm:pt>
    <dgm:pt modelId="{968CBA43-D141-8046-95A6-044E27ACC2FC}" type="sibTrans" cxnId="{AEB012FE-41AC-9044-B8F3-0E45D38B065F}">
      <dgm:prSet/>
      <dgm:spPr/>
      <dgm:t>
        <a:bodyPr/>
        <a:lstStyle/>
        <a:p>
          <a:endParaRPr lang="en-US"/>
        </a:p>
      </dgm:t>
    </dgm:pt>
    <dgm:pt modelId="{988340CF-688C-B745-95B2-04E9452E077F}">
      <dgm:prSet phldrT="[Text]" custT="1"/>
      <dgm:spPr>
        <a:solidFill>
          <a:schemeClr val="tx1">
            <a:lumMod val="50000"/>
            <a:lumOff val="50000"/>
          </a:schemeClr>
        </a:solidFill>
      </dgm:spPr>
      <dgm:t>
        <a:bodyPr/>
        <a:lstStyle/>
        <a:p>
          <a:r>
            <a:rPr lang="en-US" sz="2500" dirty="0" smtClean="0">
              <a:latin typeface="Candara"/>
              <a:cs typeface="Candara"/>
            </a:rPr>
            <a:t>Behavioral Health Managed Care</a:t>
          </a:r>
          <a:endParaRPr lang="en-US" sz="2500" dirty="0">
            <a:latin typeface="Candara"/>
            <a:cs typeface="Candara"/>
          </a:endParaRPr>
        </a:p>
      </dgm:t>
    </dgm:pt>
    <dgm:pt modelId="{3E793007-F1B6-F145-B495-3108CAD4E386}" type="parTrans" cxnId="{34D914A0-FDC8-0044-98A4-9C62CDD8EDA3}">
      <dgm:prSet/>
      <dgm:spPr/>
      <dgm:t>
        <a:bodyPr/>
        <a:lstStyle/>
        <a:p>
          <a:endParaRPr lang="en-US"/>
        </a:p>
      </dgm:t>
    </dgm:pt>
    <dgm:pt modelId="{EBFA96A1-AE35-8F42-A26D-81820D6DA344}" type="sibTrans" cxnId="{34D914A0-FDC8-0044-98A4-9C62CDD8EDA3}">
      <dgm:prSet/>
      <dgm:spPr/>
      <dgm:t>
        <a:bodyPr/>
        <a:lstStyle/>
        <a:p>
          <a:endParaRPr lang="en-US"/>
        </a:p>
      </dgm:t>
    </dgm:pt>
    <dgm:pt modelId="{52850357-78BE-2C41-8904-E3C7E505ABD8}">
      <dgm:prSet phldrT="[Text]" custT="1"/>
      <dgm:spPr/>
      <dgm:t>
        <a:bodyPr/>
        <a:lstStyle/>
        <a:p>
          <a:pPr>
            <a:spcAft>
              <a:spcPts val="1218"/>
            </a:spcAft>
          </a:pPr>
          <a:r>
            <a:rPr lang="en-US" sz="2000" dirty="0" smtClean="0">
              <a:latin typeface="Candara"/>
              <a:cs typeface="Candara"/>
            </a:rPr>
            <a:t>Behavioral Health Organizations (</a:t>
          </a:r>
          <a:r>
            <a:rPr lang="en-US" sz="2000" b="1" dirty="0" smtClean="0">
              <a:solidFill>
                <a:srgbClr val="800000"/>
              </a:solidFill>
              <a:latin typeface="Candara"/>
              <a:cs typeface="Candara"/>
            </a:rPr>
            <a:t>BHOs</a:t>
          </a:r>
          <a:r>
            <a:rPr lang="en-US" sz="2000" dirty="0" smtClean="0">
              <a:latin typeface="Candara"/>
              <a:cs typeface="Candara"/>
            </a:rPr>
            <a:t>) are responsible for care coordination.</a:t>
          </a:r>
          <a:endParaRPr lang="en-US" sz="2000" dirty="0">
            <a:latin typeface="Candara"/>
            <a:cs typeface="Candara"/>
          </a:endParaRPr>
        </a:p>
      </dgm:t>
    </dgm:pt>
    <dgm:pt modelId="{0BCC0B8C-BA7C-5043-82E0-AF110EE414B3}" type="parTrans" cxnId="{2AF6FE41-469E-0A4E-A25D-1B00AC32C764}">
      <dgm:prSet/>
      <dgm:spPr/>
      <dgm:t>
        <a:bodyPr/>
        <a:lstStyle/>
        <a:p>
          <a:endParaRPr lang="en-US"/>
        </a:p>
      </dgm:t>
    </dgm:pt>
    <dgm:pt modelId="{AFEAC7D6-15B4-9A40-8297-1F13A20DCC26}" type="sibTrans" cxnId="{2AF6FE41-469E-0A4E-A25D-1B00AC32C764}">
      <dgm:prSet/>
      <dgm:spPr/>
      <dgm:t>
        <a:bodyPr/>
        <a:lstStyle/>
        <a:p>
          <a:endParaRPr lang="en-US"/>
        </a:p>
      </dgm:t>
    </dgm:pt>
    <dgm:pt modelId="{AF8172B3-1A9A-C940-A027-D2303DA2E653}">
      <dgm:prSet phldrT="[Text]" custT="1"/>
      <dgm:spPr/>
      <dgm:t>
        <a:bodyPr/>
        <a:lstStyle/>
        <a:p>
          <a:pPr>
            <a:spcAft>
              <a:spcPct val="15000"/>
            </a:spcAft>
          </a:pPr>
          <a:r>
            <a:rPr lang="en-US" sz="2000" dirty="0" smtClean="0">
              <a:latin typeface="Candara"/>
              <a:cs typeface="Candara"/>
            </a:rPr>
            <a:t>BHOs contract with community mental health centers and other </a:t>
          </a:r>
          <a:r>
            <a:rPr lang="en-US" sz="2000" dirty="0" smtClean="0">
              <a:solidFill>
                <a:schemeClr val="tx1"/>
              </a:solidFill>
              <a:latin typeface="Candara"/>
              <a:cs typeface="Candara"/>
            </a:rPr>
            <a:t>treatment</a:t>
          </a:r>
          <a:r>
            <a:rPr lang="en-US" sz="2000" dirty="0" smtClean="0">
              <a:latin typeface="Candara"/>
              <a:cs typeface="Candara"/>
            </a:rPr>
            <a:t> providers.</a:t>
          </a:r>
          <a:endParaRPr lang="en-US" sz="2000" dirty="0">
            <a:latin typeface="Candara"/>
            <a:cs typeface="Candara"/>
          </a:endParaRPr>
        </a:p>
      </dgm:t>
    </dgm:pt>
    <dgm:pt modelId="{F6CE6D36-5CE8-B040-92B3-2D35A1B58DBA}" type="parTrans" cxnId="{4C8AEDC8-70A7-2145-9320-AD13566E5E88}">
      <dgm:prSet/>
      <dgm:spPr/>
      <dgm:t>
        <a:bodyPr/>
        <a:lstStyle/>
        <a:p>
          <a:endParaRPr lang="en-US"/>
        </a:p>
      </dgm:t>
    </dgm:pt>
    <dgm:pt modelId="{7B8A6975-5368-2542-A45D-E3E4B76EE841}" type="sibTrans" cxnId="{4C8AEDC8-70A7-2145-9320-AD13566E5E88}">
      <dgm:prSet/>
      <dgm:spPr/>
      <dgm:t>
        <a:bodyPr/>
        <a:lstStyle/>
        <a:p>
          <a:endParaRPr lang="en-US"/>
        </a:p>
      </dgm:t>
    </dgm:pt>
    <dgm:pt modelId="{7A65A646-C14D-604E-B6AC-821BFED22626}">
      <dgm:prSet phldrT="[Text]" custT="1"/>
      <dgm:spPr/>
      <dgm:t>
        <a:bodyPr/>
        <a:lstStyle/>
        <a:p>
          <a:pPr>
            <a:spcAft>
              <a:spcPts val="1218"/>
            </a:spcAft>
          </a:pPr>
          <a:r>
            <a:rPr lang="en-US" sz="2000" dirty="0" smtClean="0">
              <a:latin typeface="Candara"/>
              <a:cs typeface="Candara"/>
            </a:rPr>
            <a:t>Accountable Care Collaborative (</a:t>
          </a:r>
          <a:r>
            <a:rPr lang="en-US" sz="2000" b="1" dirty="0" smtClean="0">
              <a:solidFill>
                <a:srgbClr val="800000"/>
              </a:solidFill>
              <a:latin typeface="Candara"/>
              <a:cs typeface="Candara"/>
            </a:rPr>
            <a:t>ACC</a:t>
          </a:r>
          <a:r>
            <a:rPr lang="en-US" sz="2000" dirty="0" smtClean="0">
              <a:latin typeface="Candara"/>
              <a:cs typeface="Candara"/>
            </a:rPr>
            <a:t>) is Medicaid’s primary health care program.</a:t>
          </a:r>
          <a:endParaRPr lang="en-US" sz="2000" dirty="0">
            <a:latin typeface="Candara"/>
            <a:cs typeface="Candara"/>
          </a:endParaRPr>
        </a:p>
      </dgm:t>
    </dgm:pt>
    <dgm:pt modelId="{579C8E25-146A-BF4C-A3D4-64EB8F5316AC}" type="parTrans" cxnId="{1DA0ECB1-105B-3445-9BC6-7F613CF4C963}">
      <dgm:prSet/>
      <dgm:spPr/>
      <dgm:t>
        <a:bodyPr/>
        <a:lstStyle/>
        <a:p>
          <a:endParaRPr lang="en-US"/>
        </a:p>
      </dgm:t>
    </dgm:pt>
    <dgm:pt modelId="{0A2E35D8-CE80-014E-8313-88C2D6CE6B41}" type="sibTrans" cxnId="{1DA0ECB1-105B-3445-9BC6-7F613CF4C963}">
      <dgm:prSet/>
      <dgm:spPr/>
      <dgm:t>
        <a:bodyPr/>
        <a:lstStyle/>
        <a:p>
          <a:endParaRPr lang="en-US"/>
        </a:p>
      </dgm:t>
    </dgm:pt>
    <dgm:pt modelId="{02C03A39-B952-4024-87FB-1199839A6DC0}">
      <dgm:prSet phldrT="[Text]" custT="1"/>
      <dgm:spPr/>
      <dgm:t>
        <a:bodyPr/>
        <a:lstStyle/>
        <a:p>
          <a:pPr>
            <a:spcAft>
              <a:spcPts val="1218"/>
            </a:spcAft>
          </a:pPr>
          <a:r>
            <a:rPr lang="en-US" sz="2000" dirty="0" smtClean="0">
              <a:latin typeface="Candara"/>
              <a:cs typeface="Candara"/>
            </a:rPr>
            <a:t>It is comprised of Regional Care Collaborative Organizations (RCCOs) and Primary Care Medical Providers (PCMPs). </a:t>
          </a:r>
          <a:endParaRPr lang="en-US" sz="2000" dirty="0">
            <a:latin typeface="Candara"/>
            <a:cs typeface="Candara"/>
          </a:endParaRPr>
        </a:p>
      </dgm:t>
    </dgm:pt>
    <dgm:pt modelId="{DB9205D6-97AA-4A32-8EDF-4F693A94A139}" type="parTrans" cxnId="{B8969AB4-118C-42D6-B197-9A5A5578369A}">
      <dgm:prSet/>
      <dgm:spPr/>
      <dgm:t>
        <a:bodyPr/>
        <a:lstStyle/>
        <a:p>
          <a:endParaRPr lang="en-US"/>
        </a:p>
      </dgm:t>
    </dgm:pt>
    <dgm:pt modelId="{BF03F092-573F-4F36-95A1-7DD53959C0EC}" type="sibTrans" cxnId="{B8969AB4-118C-42D6-B197-9A5A5578369A}">
      <dgm:prSet/>
      <dgm:spPr/>
      <dgm:t>
        <a:bodyPr/>
        <a:lstStyle/>
        <a:p>
          <a:endParaRPr lang="en-US"/>
        </a:p>
      </dgm:t>
    </dgm:pt>
    <dgm:pt modelId="{6DFB2113-49BB-42EE-9C37-FA1086DD386C}">
      <dgm:prSet phldrT="[Text]" custT="1"/>
      <dgm:spPr/>
      <dgm:t>
        <a:bodyPr/>
        <a:lstStyle/>
        <a:p>
          <a:pPr>
            <a:spcAft>
              <a:spcPts val="1218"/>
            </a:spcAft>
          </a:pPr>
          <a:r>
            <a:rPr lang="en-US" sz="2000" dirty="0" smtClean="0">
              <a:latin typeface="Candara"/>
              <a:cs typeface="Candara"/>
            </a:rPr>
            <a:t>Variety of health plans within Medicaid.</a:t>
          </a:r>
          <a:endParaRPr lang="en-US" sz="2000" dirty="0">
            <a:latin typeface="Candara"/>
            <a:cs typeface="Candara"/>
          </a:endParaRPr>
        </a:p>
      </dgm:t>
    </dgm:pt>
    <dgm:pt modelId="{3A3E4056-D604-4A7D-B872-C4D2E4080984}" type="parTrans" cxnId="{44B8DD7C-DCD4-4A8D-BC04-2659D1ABCB68}">
      <dgm:prSet/>
      <dgm:spPr/>
      <dgm:t>
        <a:bodyPr/>
        <a:lstStyle/>
        <a:p>
          <a:endParaRPr lang="en-US"/>
        </a:p>
      </dgm:t>
    </dgm:pt>
    <dgm:pt modelId="{1AB44296-4AFF-4D15-AE0E-8FB4A3C3C06A}" type="sibTrans" cxnId="{44B8DD7C-DCD4-4A8D-BC04-2659D1ABCB68}">
      <dgm:prSet/>
      <dgm:spPr/>
      <dgm:t>
        <a:bodyPr/>
        <a:lstStyle/>
        <a:p>
          <a:endParaRPr lang="en-US"/>
        </a:p>
      </dgm:t>
    </dgm:pt>
    <dgm:pt modelId="{6710765A-122B-3D4A-A149-7D42638BA9EA}" type="pres">
      <dgm:prSet presAssocID="{C1BC7406-D26E-A543-AC0F-7D5EB2656991}" presName="Name0" presStyleCnt="0">
        <dgm:presLayoutVars>
          <dgm:dir/>
          <dgm:animLvl val="lvl"/>
          <dgm:resizeHandles val="exact"/>
        </dgm:presLayoutVars>
      </dgm:prSet>
      <dgm:spPr/>
      <dgm:t>
        <a:bodyPr/>
        <a:lstStyle/>
        <a:p>
          <a:endParaRPr lang="en-US"/>
        </a:p>
      </dgm:t>
    </dgm:pt>
    <dgm:pt modelId="{1468D980-0105-A94A-9831-1F7807C4B721}" type="pres">
      <dgm:prSet presAssocID="{E3CD3EDD-114D-6D4E-BCFC-49FDDDE57B01}" presName="linNode" presStyleCnt="0"/>
      <dgm:spPr/>
    </dgm:pt>
    <dgm:pt modelId="{A0FA2882-46CC-C848-803A-88F33FEFB9E6}" type="pres">
      <dgm:prSet presAssocID="{E3CD3EDD-114D-6D4E-BCFC-49FDDDE57B01}" presName="parentText" presStyleLbl="node1" presStyleIdx="0" presStyleCnt="2" custScaleX="83486" custScaleY="108109">
        <dgm:presLayoutVars>
          <dgm:chMax val="1"/>
          <dgm:bulletEnabled val="1"/>
        </dgm:presLayoutVars>
      </dgm:prSet>
      <dgm:spPr/>
      <dgm:t>
        <a:bodyPr/>
        <a:lstStyle/>
        <a:p>
          <a:endParaRPr lang="en-US"/>
        </a:p>
      </dgm:t>
    </dgm:pt>
    <dgm:pt modelId="{BC17BE71-7157-A14F-AA84-57EB96E4AB9D}" type="pres">
      <dgm:prSet presAssocID="{E3CD3EDD-114D-6D4E-BCFC-49FDDDE57B01}" presName="descendantText" presStyleLbl="alignAccFollowNode1" presStyleIdx="0" presStyleCnt="2" custScaleX="106422" custScaleY="154728" custLinFactNeighborX="-417" custLinFactNeighborY="1601">
        <dgm:presLayoutVars>
          <dgm:bulletEnabled val="1"/>
        </dgm:presLayoutVars>
      </dgm:prSet>
      <dgm:spPr/>
      <dgm:t>
        <a:bodyPr/>
        <a:lstStyle/>
        <a:p>
          <a:endParaRPr lang="en-US"/>
        </a:p>
      </dgm:t>
    </dgm:pt>
    <dgm:pt modelId="{3C4E9C8C-E534-314F-BA51-F50EB7F7C154}" type="pres">
      <dgm:prSet presAssocID="{968CBA43-D141-8046-95A6-044E27ACC2FC}" presName="sp" presStyleCnt="0"/>
      <dgm:spPr/>
    </dgm:pt>
    <dgm:pt modelId="{DDF2D444-CACD-7342-B0A9-679BF04A65FE}" type="pres">
      <dgm:prSet presAssocID="{988340CF-688C-B745-95B2-04E9452E077F}" presName="linNode" presStyleCnt="0"/>
      <dgm:spPr/>
    </dgm:pt>
    <dgm:pt modelId="{D5B7C740-2C85-8141-A04B-FE52E931311B}" type="pres">
      <dgm:prSet presAssocID="{988340CF-688C-B745-95B2-04E9452E077F}" presName="parentText" presStyleLbl="node1" presStyleIdx="1" presStyleCnt="2" custScaleX="83486" custLinFactNeighborX="-79" custLinFactNeighborY="426">
        <dgm:presLayoutVars>
          <dgm:chMax val="1"/>
          <dgm:bulletEnabled val="1"/>
        </dgm:presLayoutVars>
      </dgm:prSet>
      <dgm:spPr/>
      <dgm:t>
        <a:bodyPr/>
        <a:lstStyle/>
        <a:p>
          <a:endParaRPr lang="en-US"/>
        </a:p>
      </dgm:t>
    </dgm:pt>
    <dgm:pt modelId="{45B9189A-C626-E44F-BDAB-A0F3E299E838}" type="pres">
      <dgm:prSet presAssocID="{988340CF-688C-B745-95B2-04E9452E077F}" presName="descendantText" presStyleLbl="alignAccFollowNode1" presStyleIdx="1" presStyleCnt="2" custScaleX="106422" custScaleY="122765">
        <dgm:presLayoutVars>
          <dgm:bulletEnabled val="1"/>
        </dgm:presLayoutVars>
      </dgm:prSet>
      <dgm:spPr/>
      <dgm:t>
        <a:bodyPr/>
        <a:lstStyle/>
        <a:p>
          <a:endParaRPr lang="en-US"/>
        </a:p>
      </dgm:t>
    </dgm:pt>
  </dgm:ptLst>
  <dgm:cxnLst>
    <dgm:cxn modelId="{47F97AA2-7F9A-4BB4-9558-1E959D27CA40}" type="presOf" srcId="{AF8172B3-1A9A-C940-A027-D2303DA2E653}" destId="{45B9189A-C626-E44F-BDAB-A0F3E299E838}" srcOrd="0" destOrd="1" presId="urn:microsoft.com/office/officeart/2005/8/layout/vList5"/>
    <dgm:cxn modelId="{AEB012FE-41AC-9044-B8F3-0E45D38B065F}" srcId="{C1BC7406-D26E-A543-AC0F-7D5EB2656991}" destId="{E3CD3EDD-114D-6D4E-BCFC-49FDDDE57B01}" srcOrd="0" destOrd="0" parTransId="{3FA6F960-227C-FB4D-BBDB-020D561D5126}" sibTransId="{968CBA43-D141-8046-95A6-044E27ACC2FC}"/>
    <dgm:cxn modelId="{44B8DD7C-DCD4-4A8D-BC04-2659D1ABCB68}" srcId="{E3CD3EDD-114D-6D4E-BCFC-49FDDDE57B01}" destId="{6DFB2113-49BB-42EE-9C37-FA1086DD386C}" srcOrd="0" destOrd="0" parTransId="{3A3E4056-D604-4A7D-B872-C4D2E4080984}" sibTransId="{1AB44296-4AFF-4D15-AE0E-8FB4A3C3C06A}"/>
    <dgm:cxn modelId="{B9D8CAA3-290E-486C-8BDE-B2897E463AC7}" type="presOf" srcId="{C1BC7406-D26E-A543-AC0F-7D5EB2656991}" destId="{6710765A-122B-3D4A-A149-7D42638BA9EA}" srcOrd="0" destOrd="0" presId="urn:microsoft.com/office/officeart/2005/8/layout/vList5"/>
    <dgm:cxn modelId="{34D914A0-FDC8-0044-98A4-9C62CDD8EDA3}" srcId="{C1BC7406-D26E-A543-AC0F-7D5EB2656991}" destId="{988340CF-688C-B745-95B2-04E9452E077F}" srcOrd="1" destOrd="0" parTransId="{3E793007-F1B6-F145-B495-3108CAD4E386}" sibTransId="{EBFA96A1-AE35-8F42-A26D-81820D6DA344}"/>
    <dgm:cxn modelId="{4C8AEDC8-70A7-2145-9320-AD13566E5E88}" srcId="{988340CF-688C-B745-95B2-04E9452E077F}" destId="{AF8172B3-1A9A-C940-A027-D2303DA2E653}" srcOrd="1" destOrd="0" parTransId="{F6CE6D36-5CE8-B040-92B3-2D35A1B58DBA}" sibTransId="{7B8A6975-5368-2542-A45D-E3E4B76EE841}"/>
    <dgm:cxn modelId="{1E6FB4AE-F306-471B-A0D5-C175C41FFAD7}" type="presOf" srcId="{988340CF-688C-B745-95B2-04E9452E077F}" destId="{D5B7C740-2C85-8141-A04B-FE52E931311B}" srcOrd="0" destOrd="0" presId="urn:microsoft.com/office/officeart/2005/8/layout/vList5"/>
    <dgm:cxn modelId="{7E2B0357-F3B7-4421-BAB9-FFBE7E0A93A8}" type="presOf" srcId="{6DFB2113-49BB-42EE-9C37-FA1086DD386C}" destId="{BC17BE71-7157-A14F-AA84-57EB96E4AB9D}" srcOrd="0" destOrd="0" presId="urn:microsoft.com/office/officeart/2005/8/layout/vList5"/>
    <dgm:cxn modelId="{85C64123-0BAC-4132-A97C-10B6ABEEC377}" type="presOf" srcId="{02C03A39-B952-4024-87FB-1199839A6DC0}" destId="{BC17BE71-7157-A14F-AA84-57EB96E4AB9D}" srcOrd="0" destOrd="2" presId="urn:microsoft.com/office/officeart/2005/8/layout/vList5"/>
    <dgm:cxn modelId="{EDC16ED2-C619-4E24-B49D-54D06422D55B}" type="presOf" srcId="{52850357-78BE-2C41-8904-E3C7E505ABD8}" destId="{45B9189A-C626-E44F-BDAB-A0F3E299E838}" srcOrd="0" destOrd="0" presId="urn:microsoft.com/office/officeart/2005/8/layout/vList5"/>
    <dgm:cxn modelId="{1DA0ECB1-105B-3445-9BC6-7F613CF4C963}" srcId="{E3CD3EDD-114D-6D4E-BCFC-49FDDDE57B01}" destId="{7A65A646-C14D-604E-B6AC-821BFED22626}" srcOrd="1" destOrd="0" parTransId="{579C8E25-146A-BF4C-A3D4-64EB8F5316AC}" sibTransId="{0A2E35D8-CE80-014E-8313-88C2D6CE6B41}"/>
    <dgm:cxn modelId="{0F00F376-0FD3-4841-9853-B37E543FF352}" type="presOf" srcId="{E3CD3EDD-114D-6D4E-BCFC-49FDDDE57B01}" destId="{A0FA2882-46CC-C848-803A-88F33FEFB9E6}" srcOrd="0" destOrd="0" presId="urn:microsoft.com/office/officeart/2005/8/layout/vList5"/>
    <dgm:cxn modelId="{B8969AB4-118C-42D6-B197-9A5A5578369A}" srcId="{E3CD3EDD-114D-6D4E-BCFC-49FDDDE57B01}" destId="{02C03A39-B952-4024-87FB-1199839A6DC0}" srcOrd="2" destOrd="0" parTransId="{DB9205D6-97AA-4A32-8EDF-4F693A94A139}" sibTransId="{BF03F092-573F-4F36-95A1-7DD53959C0EC}"/>
    <dgm:cxn modelId="{2AF6FE41-469E-0A4E-A25D-1B00AC32C764}" srcId="{988340CF-688C-B745-95B2-04E9452E077F}" destId="{52850357-78BE-2C41-8904-E3C7E505ABD8}" srcOrd="0" destOrd="0" parTransId="{0BCC0B8C-BA7C-5043-82E0-AF110EE414B3}" sibTransId="{AFEAC7D6-15B4-9A40-8297-1F13A20DCC26}"/>
    <dgm:cxn modelId="{D4CAB428-5CC4-41DC-916A-C91CB742DD29}" type="presOf" srcId="{7A65A646-C14D-604E-B6AC-821BFED22626}" destId="{BC17BE71-7157-A14F-AA84-57EB96E4AB9D}" srcOrd="0" destOrd="1" presId="urn:microsoft.com/office/officeart/2005/8/layout/vList5"/>
    <dgm:cxn modelId="{C20A38B6-A4ED-49C7-8470-AC3100DB1412}" type="presParOf" srcId="{6710765A-122B-3D4A-A149-7D42638BA9EA}" destId="{1468D980-0105-A94A-9831-1F7807C4B721}" srcOrd="0" destOrd="0" presId="urn:microsoft.com/office/officeart/2005/8/layout/vList5"/>
    <dgm:cxn modelId="{9984E4FF-1BFA-40FF-8391-6FE35C1B3CC6}" type="presParOf" srcId="{1468D980-0105-A94A-9831-1F7807C4B721}" destId="{A0FA2882-46CC-C848-803A-88F33FEFB9E6}" srcOrd="0" destOrd="0" presId="urn:microsoft.com/office/officeart/2005/8/layout/vList5"/>
    <dgm:cxn modelId="{C307909C-5EB5-4831-8CED-FD0711DB4807}" type="presParOf" srcId="{1468D980-0105-A94A-9831-1F7807C4B721}" destId="{BC17BE71-7157-A14F-AA84-57EB96E4AB9D}" srcOrd="1" destOrd="0" presId="urn:microsoft.com/office/officeart/2005/8/layout/vList5"/>
    <dgm:cxn modelId="{BA7A5616-D3CE-40EA-95C8-C53FDEE938B6}" type="presParOf" srcId="{6710765A-122B-3D4A-A149-7D42638BA9EA}" destId="{3C4E9C8C-E534-314F-BA51-F50EB7F7C154}" srcOrd="1" destOrd="0" presId="urn:microsoft.com/office/officeart/2005/8/layout/vList5"/>
    <dgm:cxn modelId="{3A5E6DE4-6AE3-4ED6-AEF9-775B089F0042}" type="presParOf" srcId="{6710765A-122B-3D4A-A149-7D42638BA9EA}" destId="{DDF2D444-CACD-7342-B0A9-679BF04A65FE}" srcOrd="2" destOrd="0" presId="urn:microsoft.com/office/officeart/2005/8/layout/vList5"/>
    <dgm:cxn modelId="{0BBD2480-EF81-4D28-BAD2-769C6416E9A2}" type="presParOf" srcId="{DDF2D444-CACD-7342-B0A9-679BF04A65FE}" destId="{D5B7C740-2C85-8141-A04B-FE52E931311B}" srcOrd="0" destOrd="0" presId="urn:microsoft.com/office/officeart/2005/8/layout/vList5"/>
    <dgm:cxn modelId="{66BA2828-951E-4B0B-9113-E3F5A7D6B8F9}" type="presParOf" srcId="{DDF2D444-CACD-7342-B0A9-679BF04A65FE}" destId="{45B9189A-C626-E44F-BDAB-A0F3E299E838}"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805C31-1AE5-4D3E-B8A4-8751610A7870}" type="datetimeFigureOut">
              <a:rPr lang="en-US" smtClean="0"/>
              <a:t>6/7/2016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3310CF8-8E9D-401F-82DB-939BE22993B3}" type="slidenum">
              <a:rPr lang="en-US" smtClean="0"/>
              <a:t>‹#›</a:t>
            </a:fld>
            <a:endParaRPr lang="en-US"/>
          </a:p>
        </p:txBody>
      </p:sp>
    </p:spTree>
    <p:extLst>
      <p:ext uri="{BB962C8B-B14F-4D97-AF65-F5344CB8AC3E}">
        <p14:creationId xmlns:p14="http://schemas.microsoft.com/office/powerpoint/2010/main" val="22315502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831CF6-BADB-468B-9868-42B9543CE309}" type="datetimeFigureOut">
              <a:rPr lang="en-US" smtClean="0"/>
              <a:pPr/>
              <a:t>6/7/2016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777732-9DD9-4114-A87E-BA3FC17450E6}" type="slidenum">
              <a:rPr lang="en-US" smtClean="0"/>
              <a:pPr/>
              <a:t>‹#›</a:t>
            </a:fld>
            <a:endParaRPr lang="en-US"/>
          </a:p>
        </p:txBody>
      </p:sp>
    </p:spTree>
    <p:extLst>
      <p:ext uri="{BB962C8B-B14F-4D97-AF65-F5344CB8AC3E}">
        <p14:creationId xmlns:p14="http://schemas.microsoft.com/office/powerpoint/2010/main" val="1908930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77732-9DD9-4114-A87E-BA3FC17450E6}" type="slidenum">
              <a:rPr lang="en-US" smtClean="0"/>
              <a:pPr/>
              <a:t>10</a:t>
            </a:fld>
            <a:endParaRPr lang="en-US"/>
          </a:p>
        </p:txBody>
      </p:sp>
    </p:spTree>
    <p:extLst>
      <p:ext uri="{BB962C8B-B14F-4D97-AF65-F5344CB8AC3E}">
        <p14:creationId xmlns:p14="http://schemas.microsoft.com/office/powerpoint/2010/main" val="994169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77732-9DD9-4114-A87E-BA3FC17450E6}" type="slidenum">
              <a:rPr lang="en-US" smtClean="0"/>
              <a:pPr/>
              <a:t>11</a:t>
            </a:fld>
            <a:endParaRPr lang="en-US"/>
          </a:p>
        </p:txBody>
      </p:sp>
    </p:spTree>
    <p:extLst>
      <p:ext uri="{BB962C8B-B14F-4D97-AF65-F5344CB8AC3E}">
        <p14:creationId xmlns:p14="http://schemas.microsoft.com/office/powerpoint/2010/main" val="1611672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48146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77732-9DD9-4114-A87E-BA3FC17450E6}" type="slidenum">
              <a:rPr lang="en-US" smtClean="0"/>
              <a:pPr/>
              <a:t>13</a:t>
            </a:fld>
            <a:endParaRPr lang="en-US"/>
          </a:p>
        </p:txBody>
      </p:sp>
    </p:spTree>
    <p:extLst>
      <p:ext uri="{BB962C8B-B14F-4D97-AF65-F5344CB8AC3E}">
        <p14:creationId xmlns:p14="http://schemas.microsoft.com/office/powerpoint/2010/main" val="3685672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 </a:t>
            </a:r>
            <a:r>
              <a:rPr lang="en-US" dirty="0"/>
              <a:t>Person can start the Medicaid application </a:t>
            </a:r>
            <a:r>
              <a:rPr lang="en-US" dirty="0" smtClean="0"/>
              <a:t>41 days prior to release. </a:t>
            </a:r>
            <a:endParaRPr lang="en-US" dirty="0"/>
          </a:p>
          <a:p>
            <a:pPr lvl="0"/>
            <a:r>
              <a:rPr lang="en-US" dirty="0"/>
              <a:t>- Release from incarceration is considered qualifying life event to allow someone to purchase health insurance from the Marketplace. </a:t>
            </a:r>
            <a:r>
              <a:rPr lang="en-US" dirty="0" smtClean="0"/>
              <a:t>Have 60 days</a:t>
            </a:r>
            <a:r>
              <a:rPr lang="en-US" baseline="0" dirty="0" smtClean="0"/>
              <a:t> grace period. </a:t>
            </a:r>
            <a:endParaRPr lang="en-US" dirty="0"/>
          </a:p>
          <a:p>
            <a:endParaRPr lang="en-US" dirty="0"/>
          </a:p>
        </p:txBody>
      </p:sp>
    </p:spTree>
    <p:extLst>
      <p:ext uri="{BB962C8B-B14F-4D97-AF65-F5344CB8AC3E}">
        <p14:creationId xmlns:p14="http://schemas.microsoft.com/office/powerpoint/2010/main" val="4111703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endParaRPr lang="en-US" dirty="0"/>
          </a:p>
        </p:txBody>
      </p:sp>
    </p:spTree>
    <p:extLst>
      <p:ext uri="{BB962C8B-B14F-4D97-AF65-F5344CB8AC3E}">
        <p14:creationId xmlns:p14="http://schemas.microsoft.com/office/powerpoint/2010/main" val="684821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b="0" dirty="0" smtClean="0"/>
              <a:t>* Other Medicaid managed care plans include Denver Health Medicaid</a:t>
            </a:r>
            <a:r>
              <a:rPr lang="en-US" b="0" baseline="0" dirty="0" smtClean="0"/>
              <a:t> Choice, and Rocky Mountain Health Plan on the Western Slope. </a:t>
            </a:r>
            <a:endParaRPr lang="en-US" b="0" dirty="0" smtClean="0"/>
          </a:p>
        </p:txBody>
      </p:sp>
      <p:sp>
        <p:nvSpPr>
          <p:cNvPr id="4" name="Slide Number Placeholder 3"/>
          <p:cNvSpPr>
            <a:spLocks noGrp="1"/>
          </p:cNvSpPr>
          <p:nvPr>
            <p:ph type="sldNum" sz="quarter" idx="10"/>
          </p:nvPr>
        </p:nvSpPr>
        <p:spPr/>
        <p:txBody>
          <a:bodyPr/>
          <a:lstStyle/>
          <a:p>
            <a:fld id="{6F89D17E-0FFC-4B01-97A8-CC188E4718F9}" type="slidenum">
              <a:rPr lang="en-US" smtClean="0"/>
              <a:pPr/>
              <a:t>17</a:t>
            </a:fld>
            <a:endParaRPr lang="en-US" dirty="0"/>
          </a:p>
        </p:txBody>
      </p:sp>
    </p:spTree>
    <p:extLst>
      <p:ext uri="{BB962C8B-B14F-4D97-AF65-F5344CB8AC3E}">
        <p14:creationId xmlns:p14="http://schemas.microsoft.com/office/powerpoint/2010/main" val="3680462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latin typeface="Candara" panose="020E0502030303020204" pitchFamily="34" charset="0"/>
              </a:rPr>
              <a:t>The Accountable Care Collaborative (ACC) program is Medicaid’s primary health care program</a:t>
            </a:r>
          </a:p>
          <a:p>
            <a:pPr marL="171450" indent="-171450">
              <a:buFont typeface="Arial" panose="020B0604020202020204" pitchFamily="34" charset="0"/>
              <a:buChar char="•"/>
            </a:pPr>
            <a:r>
              <a:rPr lang="en-US" sz="1200" dirty="0" smtClean="0">
                <a:latin typeface="Candara" panose="020E0502030303020204" pitchFamily="34" charset="0"/>
              </a:rPr>
              <a:t>Medicaid members </a:t>
            </a:r>
            <a:r>
              <a:rPr lang="en-US" sz="1200" i="1" dirty="0" smtClean="0">
                <a:latin typeface="Candara" panose="020E0502030303020204" pitchFamily="34" charset="0"/>
              </a:rPr>
              <a:t>must choose </a:t>
            </a:r>
            <a:r>
              <a:rPr lang="en-US" sz="1200" dirty="0" smtClean="0">
                <a:latin typeface="Candara" panose="020E0502030303020204" pitchFamily="34" charset="0"/>
              </a:rPr>
              <a:t>to be enrolled in the ACC program and will also need to choose the doctor they would like to see</a:t>
            </a:r>
          </a:p>
          <a:p>
            <a:pPr marL="171450" indent="-171450">
              <a:buFont typeface="Arial" panose="020B0604020202020204" pitchFamily="34" charset="0"/>
              <a:buChar char="•"/>
            </a:pPr>
            <a:r>
              <a:rPr lang="en-US" sz="1200" dirty="0" smtClean="0">
                <a:latin typeface="Candara" panose="020E0502030303020204" pitchFamily="34" charset="0"/>
              </a:rPr>
              <a:t>Once enrolled in the ACC, a person is assigned to a Regional Care Collaborative Organization (RCCO) that will help individuals find a doctor and coordinate healthcare services</a:t>
            </a:r>
          </a:p>
          <a:p>
            <a:pPr marL="171450" indent="-171450">
              <a:buFont typeface="Arial" panose="020B0604020202020204" pitchFamily="34" charset="0"/>
              <a:buChar char="•"/>
            </a:pPr>
            <a:r>
              <a:rPr lang="en-US" sz="1200" dirty="0" smtClean="0">
                <a:latin typeface="Candara" panose="020E0502030303020204" pitchFamily="34" charset="0"/>
              </a:rPr>
              <a:t>There are 7 RCCOs in Colorado</a:t>
            </a:r>
          </a:p>
          <a:p>
            <a:pPr marL="171450" indent="-171450">
              <a:buFont typeface="Arial" panose="020B0604020202020204" pitchFamily="34" charset="0"/>
              <a:buChar char="•"/>
            </a:pPr>
            <a:r>
              <a:rPr lang="en-US" sz="1200" dirty="0" smtClean="0">
                <a:latin typeface="Candara" panose="020E0502030303020204" pitchFamily="34" charset="0"/>
              </a:rPr>
              <a:t>Each RCCO can help connect an individual with a primary care provider (aka doctor)</a:t>
            </a:r>
          </a:p>
          <a:p>
            <a:pPr marL="171450" indent="-171450">
              <a:buFont typeface="Arial" panose="020B0604020202020204" pitchFamily="34" charset="0"/>
              <a:buChar char="•"/>
            </a:pPr>
            <a:r>
              <a:rPr lang="en-US" sz="1200" dirty="0" smtClean="0">
                <a:latin typeface="Candara" panose="020E0502030303020204" pitchFamily="34" charset="0"/>
              </a:rPr>
              <a:t>RCCOs assign a Care Coordinator to </a:t>
            </a:r>
            <a:br>
              <a:rPr lang="en-US" sz="1200" dirty="0" smtClean="0">
                <a:latin typeface="Candara" panose="020E0502030303020204" pitchFamily="34" charset="0"/>
              </a:rPr>
            </a:br>
            <a:r>
              <a:rPr lang="en-US" sz="1200" dirty="0" smtClean="0">
                <a:latin typeface="Candara" panose="020E0502030303020204" pitchFamily="34" charset="0"/>
              </a:rPr>
              <a:t>each individual to help with navigating the healthcare system and accessing needed services, such as dental care</a:t>
            </a:r>
          </a:p>
          <a:p>
            <a:pPr marL="171450" indent="-171450">
              <a:buFont typeface="Arial" panose="020B0604020202020204" pitchFamily="34" charset="0"/>
              <a:buChar char="•"/>
            </a:pPr>
            <a:endParaRPr lang="en-US" sz="1200" dirty="0" smtClean="0">
              <a:latin typeface="Candara" panose="020E0502030303020204" pitchFamily="34" charset="0"/>
            </a:endParaRPr>
          </a:p>
          <a:p>
            <a:endParaRPr lang="en-US" dirty="0"/>
          </a:p>
        </p:txBody>
      </p:sp>
      <p:sp>
        <p:nvSpPr>
          <p:cNvPr id="4" name="Slide Number Placeholder 3"/>
          <p:cNvSpPr>
            <a:spLocks noGrp="1"/>
          </p:cNvSpPr>
          <p:nvPr>
            <p:ph type="sldNum" sz="quarter" idx="10"/>
          </p:nvPr>
        </p:nvSpPr>
        <p:spPr/>
        <p:txBody>
          <a:bodyPr/>
          <a:lstStyle/>
          <a:p>
            <a:fld id="{19777732-9DD9-4114-A87E-BA3FC17450E6}" type="slidenum">
              <a:rPr lang="en-US" smtClean="0"/>
              <a:pPr/>
              <a:t>18</a:t>
            </a:fld>
            <a:endParaRPr lang="en-US"/>
          </a:p>
        </p:txBody>
      </p:sp>
    </p:spTree>
    <p:extLst>
      <p:ext uri="{BB962C8B-B14F-4D97-AF65-F5344CB8AC3E}">
        <p14:creationId xmlns:p14="http://schemas.microsoft.com/office/powerpoint/2010/main" val="784599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Aft>
                <a:spcPts val="600"/>
              </a:spcAft>
              <a:buFont typeface="Arial" panose="020B0604020202020204" pitchFamily="34" charset="0"/>
              <a:buChar char="•"/>
            </a:pPr>
            <a:r>
              <a:rPr lang="en-US" sz="1200" dirty="0" smtClean="0">
                <a:latin typeface="Candara"/>
                <a:cs typeface="Candara"/>
              </a:rPr>
              <a:t>There are 5 BHOs in Colorado</a:t>
            </a:r>
          </a:p>
          <a:p>
            <a:pPr marL="342900" indent="-342900">
              <a:spcAft>
                <a:spcPts val="600"/>
              </a:spcAft>
              <a:buFont typeface="Arial" panose="020B0604020202020204" pitchFamily="34" charset="0"/>
              <a:buChar char="•"/>
            </a:pPr>
            <a:r>
              <a:rPr lang="en-US" sz="1200" dirty="0" smtClean="0">
                <a:latin typeface="Candara"/>
                <a:cs typeface="Candara"/>
              </a:rPr>
              <a:t>BHOs contract with the state to deliver both Substance Use Disorder &amp; Mental Health services to Medicaid enrollees</a:t>
            </a:r>
          </a:p>
          <a:p>
            <a:pPr marL="342900" indent="-342900">
              <a:spcAft>
                <a:spcPts val="600"/>
              </a:spcAft>
              <a:buFont typeface="Arial" panose="020B0604020202020204" pitchFamily="34" charset="0"/>
              <a:buChar char="•"/>
            </a:pPr>
            <a:r>
              <a:rPr lang="en-US" sz="1200" dirty="0" smtClean="0">
                <a:latin typeface="Candara"/>
                <a:cs typeface="Candara"/>
              </a:rPr>
              <a:t>Everyone enrolled in Medicaid is automatically assigned to a BHO within their community </a:t>
            </a:r>
          </a:p>
          <a:p>
            <a:endParaRPr lang="en-US" dirty="0"/>
          </a:p>
        </p:txBody>
      </p:sp>
      <p:sp>
        <p:nvSpPr>
          <p:cNvPr id="4" name="Slide Number Placeholder 3"/>
          <p:cNvSpPr>
            <a:spLocks noGrp="1"/>
          </p:cNvSpPr>
          <p:nvPr>
            <p:ph type="sldNum" sz="quarter" idx="10"/>
          </p:nvPr>
        </p:nvSpPr>
        <p:spPr/>
        <p:txBody>
          <a:bodyPr/>
          <a:lstStyle/>
          <a:p>
            <a:fld id="{19777732-9DD9-4114-A87E-BA3FC17450E6}" type="slidenum">
              <a:rPr lang="en-US" smtClean="0"/>
              <a:pPr/>
              <a:t>20</a:t>
            </a:fld>
            <a:endParaRPr lang="en-US"/>
          </a:p>
        </p:txBody>
      </p:sp>
    </p:spTree>
    <p:extLst>
      <p:ext uri="{BB962C8B-B14F-4D97-AF65-F5344CB8AC3E}">
        <p14:creationId xmlns:p14="http://schemas.microsoft.com/office/powerpoint/2010/main" val="784599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77732-9DD9-4114-A87E-BA3FC17450E6}" type="slidenum">
              <a:rPr lang="en-US" smtClean="0"/>
              <a:pPr/>
              <a:t>21</a:t>
            </a:fld>
            <a:endParaRPr lang="en-US"/>
          </a:p>
        </p:txBody>
      </p:sp>
    </p:spTree>
    <p:extLst>
      <p:ext uri="{BB962C8B-B14F-4D97-AF65-F5344CB8AC3E}">
        <p14:creationId xmlns:p14="http://schemas.microsoft.com/office/powerpoint/2010/main" val="1402853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77732-9DD9-4114-A87E-BA3FC17450E6}" type="slidenum">
              <a:rPr lang="en-US" smtClean="0"/>
              <a:pPr/>
              <a:t>22</a:t>
            </a:fld>
            <a:endParaRPr lang="en-US"/>
          </a:p>
        </p:txBody>
      </p:sp>
    </p:spTree>
    <p:extLst>
      <p:ext uri="{BB962C8B-B14F-4D97-AF65-F5344CB8AC3E}">
        <p14:creationId xmlns:p14="http://schemas.microsoft.com/office/powerpoint/2010/main" val="14028531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77732-9DD9-4114-A87E-BA3FC17450E6}" type="slidenum">
              <a:rPr lang="en-US" smtClean="0"/>
              <a:pPr/>
              <a:t>23</a:t>
            </a:fld>
            <a:endParaRPr lang="en-US"/>
          </a:p>
        </p:txBody>
      </p:sp>
    </p:spTree>
    <p:extLst>
      <p:ext uri="{BB962C8B-B14F-4D97-AF65-F5344CB8AC3E}">
        <p14:creationId xmlns:p14="http://schemas.microsoft.com/office/powerpoint/2010/main" val="16116721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77732-9DD9-4114-A87E-BA3FC17450E6}" type="slidenum">
              <a:rPr lang="en-US" smtClean="0"/>
              <a:pPr/>
              <a:t>24</a:t>
            </a:fld>
            <a:endParaRPr lang="en-US"/>
          </a:p>
        </p:txBody>
      </p:sp>
    </p:spTree>
    <p:extLst>
      <p:ext uri="{BB962C8B-B14F-4D97-AF65-F5344CB8AC3E}">
        <p14:creationId xmlns:p14="http://schemas.microsoft.com/office/powerpoint/2010/main" val="1444036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Staff trainings – Specific staff</a:t>
            </a:r>
            <a:r>
              <a:rPr lang="en-US" baseline="0" dirty="0" smtClean="0"/>
              <a:t> assigned - </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77732-9DD9-4114-A87E-BA3FC17450E6}" type="slidenum">
              <a:rPr lang="en-US" smtClean="0"/>
              <a:pPr/>
              <a:t>27</a:t>
            </a:fld>
            <a:endParaRPr lang="en-US"/>
          </a:p>
        </p:txBody>
      </p:sp>
    </p:spTree>
    <p:extLst>
      <p:ext uri="{BB962C8B-B14F-4D97-AF65-F5344CB8AC3E}">
        <p14:creationId xmlns:p14="http://schemas.microsoft.com/office/powerpoint/2010/main" val="16116721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19777732-9DD9-4114-A87E-BA3FC17450E6}" type="slidenum">
              <a:rPr lang="en-US" smtClean="0"/>
              <a:pPr/>
              <a:t>28</a:t>
            </a:fld>
            <a:endParaRPr lang="en-US"/>
          </a:p>
        </p:txBody>
      </p:sp>
    </p:spTree>
    <p:extLst>
      <p:ext uri="{BB962C8B-B14F-4D97-AF65-F5344CB8AC3E}">
        <p14:creationId xmlns:p14="http://schemas.microsoft.com/office/powerpoint/2010/main" val="41844894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77732-9DD9-4114-A87E-BA3FC17450E6}" type="slidenum">
              <a:rPr lang="en-US" smtClean="0"/>
              <a:pPr/>
              <a:t>29</a:t>
            </a:fld>
            <a:endParaRPr lang="en-US"/>
          </a:p>
        </p:txBody>
      </p:sp>
    </p:spTree>
    <p:extLst>
      <p:ext uri="{BB962C8B-B14F-4D97-AF65-F5344CB8AC3E}">
        <p14:creationId xmlns:p14="http://schemas.microsoft.com/office/powerpoint/2010/main" val="311806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77732-9DD9-4114-A87E-BA3FC17450E6}" type="slidenum">
              <a:rPr lang="en-US" smtClean="0"/>
              <a:pPr/>
              <a:t>6</a:t>
            </a:fld>
            <a:endParaRPr lang="en-US"/>
          </a:p>
        </p:txBody>
      </p:sp>
    </p:spTree>
    <p:extLst>
      <p:ext uri="{BB962C8B-B14F-4D97-AF65-F5344CB8AC3E}">
        <p14:creationId xmlns:p14="http://schemas.microsoft.com/office/powerpoint/2010/main" val="994169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43467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43467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Pause here for any questions before going further………</a:t>
            </a:r>
            <a:endParaRPr lang="en-US" dirty="0"/>
          </a:p>
        </p:txBody>
      </p:sp>
      <p:sp>
        <p:nvSpPr>
          <p:cNvPr id="4" name="Slide Number Placeholder 3"/>
          <p:cNvSpPr>
            <a:spLocks noGrp="1"/>
          </p:cNvSpPr>
          <p:nvPr>
            <p:ph type="sldNum" sz="quarter" idx="10"/>
          </p:nvPr>
        </p:nvSpPr>
        <p:spPr/>
        <p:txBody>
          <a:bodyPr/>
          <a:lstStyle/>
          <a:p>
            <a:fld id="{19777732-9DD9-4114-A87E-BA3FC17450E6}" type="slidenum">
              <a:rPr lang="en-US" smtClean="0"/>
              <a:pPr/>
              <a:t>9</a:t>
            </a:fld>
            <a:endParaRPr lang="en-US"/>
          </a:p>
        </p:txBody>
      </p:sp>
    </p:spTree>
    <p:extLst>
      <p:ext uri="{BB962C8B-B14F-4D97-AF65-F5344CB8AC3E}">
        <p14:creationId xmlns:p14="http://schemas.microsoft.com/office/powerpoint/2010/main" val="994169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9A9E5D-D796-47E7-8C36-3416F8E01A45}" type="datetimeFigureOut">
              <a:rPr lang="en-US" smtClean="0"/>
              <a:pPr/>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DC27B-6C19-4001-9470-DF3BDE522B7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9A9E5D-D796-47E7-8C36-3416F8E01A45}" type="datetimeFigureOut">
              <a:rPr lang="en-US" smtClean="0"/>
              <a:pPr/>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DC27B-6C19-4001-9470-DF3BDE522B7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9A9E5D-D796-47E7-8C36-3416F8E01A45}" type="datetimeFigureOut">
              <a:rPr lang="en-US" smtClean="0"/>
              <a:pPr/>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DC27B-6C19-4001-9470-DF3BDE522B7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9A9E5D-D796-47E7-8C36-3416F8E01A45}" type="datetimeFigureOut">
              <a:rPr lang="en-US" smtClean="0"/>
              <a:pPr/>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DC27B-6C19-4001-9470-DF3BDE522B7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9A9E5D-D796-47E7-8C36-3416F8E01A45}" type="datetimeFigureOut">
              <a:rPr lang="en-US" smtClean="0"/>
              <a:pPr/>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DC27B-6C19-4001-9470-DF3BDE522B7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9A9E5D-D796-47E7-8C36-3416F8E01A45}" type="datetimeFigureOut">
              <a:rPr lang="en-US" smtClean="0"/>
              <a:pPr/>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1DC27B-6C19-4001-9470-DF3BDE522B7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9A9E5D-D796-47E7-8C36-3416F8E01A45}" type="datetimeFigureOut">
              <a:rPr lang="en-US" smtClean="0"/>
              <a:pPr/>
              <a:t>6/7/2016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1DC27B-6C19-4001-9470-DF3BDE522B7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9A9E5D-D796-47E7-8C36-3416F8E01A45}" type="datetimeFigureOut">
              <a:rPr lang="en-US" smtClean="0"/>
              <a:pPr/>
              <a:t>6/7/2016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1DC27B-6C19-4001-9470-DF3BDE522B7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9A9E5D-D796-47E7-8C36-3416F8E01A45}" type="datetimeFigureOut">
              <a:rPr lang="en-US" smtClean="0"/>
              <a:pPr/>
              <a:t>6/7/2016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1DC27B-6C19-4001-9470-DF3BDE522B7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9A9E5D-D796-47E7-8C36-3416F8E01A45}" type="datetimeFigureOut">
              <a:rPr lang="en-US" smtClean="0"/>
              <a:pPr/>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1DC27B-6C19-4001-9470-DF3BDE522B7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9A9E5D-D796-47E7-8C36-3416F8E01A45}" type="datetimeFigureOut">
              <a:rPr lang="en-US" smtClean="0"/>
              <a:pPr/>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1DC27B-6C19-4001-9470-DF3BDE522B7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9A9E5D-D796-47E7-8C36-3416F8E01A45}" type="datetimeFigureOut">
              <a:rPr lang="en-US" smtClean="0"/>
              <a:pPr/>
              <a:t>6/7/2016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1DC27B-6C19-4001-9470-DF3BDE522B7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eg"/><Relationship Id="rId7" Type="http://schemas.openxmlformats.org/officeDocument/2006/relationships/diagramQuickStyle" Target="../diagrams/quickStyle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openxmlformats.org/officeDocument/2006/relationships/hyperlink" Target="http://www.clinicnet.org/community-safety-net-clinics/affiliate-clinics/" TargetMode="External"/><Relationship Id="rId3" Type="http://schemas.openxmlformats.org/officeDocument/2006/relationships/image" Target="../media/image1.jpeg"/><Relationship Id="rId7" Type="http://schemas.openxmlformats.org/officeDocument/2006/relationships/hyperlink" Target="https://prd.connectforhealthco.com/individual/navigator_entity_admin?areasOfService=Eastern%20Plains&amp;eflow=false&amp;eId=undefined"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colorado.gov/pacific/sites/default/files/MA%20Site%20Directory.pdf" TargetMode="External"/><Relationship Id="rId11" Type="http://schemas.openxmlformats.org/officeDocument/2006/relationships/hyperlink" Target="https://www.colorado.gov/pacific/hcpf/peakhealth" TargetMode="External"/><Relationship Id="rId5" Type="http://schemas.openxmlformats.org/officeDocument/2006/relationships/hyperlink" Target="https://sites.google.com/a/state.co.us/humanservices/home/services-by-county" TargetMode="External"/><Relationship Id="rId10" Type="http://schemas.openxmlformats.org/officeDocument/2006/relationships/hyperlink" Target="https://coloradopeak.secure.force.com/" TargetMode="External"/><Relationship Id="rId4" Type="http://schemas.openxmlformats.org/officeDocument/2006/relationships/image" Target="../media/image2.png"/><Relationship Id="rId9" Type="http://schemas.openxmlformats.org/officeDocument/2006/relationships/hyperlink" Target="http://cchn.org/map/"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hyperlink" Target="http://takecarehealthmatters.org/" TargetMode="Externa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ccjrc.or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takecarehealthmatters.org/" TargetMode="External"/><Relationship Id="rId5" Type="http://schemas.openxmlformats.org/officeDocument/2006/relationships/hyperlink" Target="mailto:terri@ccjrc.org"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600200" cy="6858000"/>
          </a:xfrm>
          <a:prstGeom prst="rect">
            <a:avLst/>
          </a:prstGeom>
          <a:solidFill>
            <a:srgbClr val="96AB7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6" name="Rectangle 5"/>
          <p:cNvSpPr/>
          <p:nvPr/>
        </p:nvSpPr>
        <p:spPr>
          <a:xfrm>
            <a:off x="1600201" y="0"/>
            <a:ext cx="114300" cy="6858000"/>
          </a:xfrm>
          <a:prstGeom prst="rect">
            <a:avLst/>
          </a:prstGeom>
          <a:solidFill>
            <a:srgbClr val="503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p:cNvSpPr txBox="1">
            <a:spLocks/>
          </p:cNvSpPr>
          <p:nvPr/>
        </p:nvSpPr>
        <p:spPr>
          <a:xfrm>
            <a:off x="1714501" y="1487433"/>
            <a:ext cx="7391400" cy="1447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80000"/>
              </a:lnSpc>
            </a:pPr>
            <a:endParaRPr lang="en-US" sz="3600" dirty="0" smtClean="0">
              <a:solidFill>
                <a:srgbClr val="4D4D4D"/>
              </a:solidFill>
            </a:endParaRPr>
          </a:p>
          <a:p>
            <a:pPr>
              <a:spcAft>
                <a:spcPts val="600"/>
              </a:spcAft>
            </a:pPr>
            <a:r>
              <a:rPr lang="en-US" sz="4800" b="1" dirty="0" smtClean="0">
                <a:solidFill>
                  <a:srgbClr val="503E66"/>
                </a:solidFill>
                <a:latin typeface="Candara" panose="020E0502030303020204" pitchFamily="34" charset="0"/>
              </a:rPr>
              <a:t>Health Care Reform &amp; Justice Involved Populations</a:t>
            </a:r>
          </a:p>
          <a:p>
            <a:pPr>
              <a:spcAft>
                <a:spcPts val="600"/>
              </a:spcAft>
            </a:pPr>
            <a:r>
              <a:rPr lang="en-US" sz="2800" b="1" dirty="0" smtClean="0">
                <a:solidFill>
                  <a:srgbClr val="503E66"/>
                </a:solidFill>
                <a:latin typeface="Candara" panose="020E0502030303020204" pitchFamily="34" charset="0"/>
              </a:rPr>
              <a:t/>
            </a:r>
            <a:br>
              <a:rPr lang="en-US" sz="2800" b="1" dirty="0" smtClean="0">
                <a:solidFill>
                  <a:srgbClr val="503E66"/>
                </a:solidFill>
                <a:latin typeface="Candara" panose="020E0502030303020204" pitchFamily="34" charset="0"/>
              </a:rPr>
            </a:br>
            <a:r>
              <a:rPr lang="en-US" b="1" dirty="0" smtClean="0">
                <a:solidFill>
                  <a:srgbClr val="503E66"/>
                </a:solidFill>
                <a:latin typeface="Candara" panose="020E0502030303020204" pitchFamily="34" charset="0"/>
              </a:rPr>
              <a:t/>
            </a:r>
            <a:br>
              <a:rPr lang="en-US" b="1" dirty="0" smtClean="0">
                <a:solidFill>
                  <a:srgbClr val="503E66"/>
                </a:solidFill>
                <a:latin typeface="Candara" panose="020E0502030303020204" pitchFamily="34" charset="0"/>
              </a:rPr>
            </a:br>
            <a:endParaRPr lang="en-US" b="1" dirty="0" smtClean="0">
              <a:solidFill>
                <a:srgbClr val="503E66"/>
              </a:solidFill>
              <a:latin typeface="Candara" panose="020E0502030303020204" pitchFamily="34" charset="0"/>
            </a:endParaRPr>
          </a:p>
          <a:p>
            <a:pPr algn="l"/>
            <a:r>
              <a:rPr lang="en-US" sz="2400" b="1" dirty="0" smtClean="0">
                <a:solidFill>
                  <a:srgbClr val="503E66"/>
                </a:solidFill>
                <a:latin typeface="Candara" panose="020E0502030303020204" pitchFamily="34" charset="0"/>
              </a:rPr>
              <a:t>				</a:t>
            </a:r>
            <a:br>
              <a:rPr lang="en-US" sz="2400" b="1" dirty="0" smtClean="0">
                <a:solidFill>
                  <a:srgbClr val="503E66"/>
                </a:solidFill>
                <a:latin typeface="Candara" panose="020E0502030303020204" pitchFamily="34" charset="0"/>
              </a:rPr>
            </a:br>
            <a:r>
              <a:rPr lang="en-US" sz="2400" b="1" dirty="0" smtClean="0">
                <a:solidFill>
                  <a:srgbClr val="503E66"/>
                </a:solidFill>
                <a:latin typeface="Candara" panose="020E0502030303020204" pitchFamily="34" charset="0"/>
              </a:rPr>
              <a:t>	</a:t>
            </a:r>
            <a:endParaRPr lang="en-US" sz="2800" b="1" dirty="0" smtClean="0">
              <a:solidFill>
                <a:srgbClr val="503E66"/>
              </a:solidFill>
              <a:latin typeface="Candara" panose="020E0502030303020204" pitchFamily="34" charset="0"/>
            </a:endParaRPr>
          </a:p>
        </p:txBody>
      </p:sp>
      <p:pic>
        <p:nvPicPr>
          <p:cNvPr id="10"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1" y="66675"/>
            <a:ext cx="1058091" cy="1365823"/>
          </a:xfrm>
          <a:prstGeom prst="rect">
            <a:avLst/>
          </a:prstGeom>
        </p:spPr>
      </p:pic>
      <p:pic>
        <p:nvPicPr>
          <p:cNvPr id="11" name="Content Placeholder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4800" y="45171"/>
            <a:ext cx="1219200" cy="1233214"/>
          </a:xfrm>
          <a:prstGeom prst="rect">
            <a:avLst/>
          </a:prstGeom>
        </p:spPr>
      </p:pic>
      <p:sp>
        <p:nvSpPr>
          <p:cNvPr id="9" name="TextBox 8"/>
          <p:cNvSpPr txBox="1"/>
          <p:nvPr/>
        </p:nvSpPr>
        <p:spPr>
          <a:xfrm>
            <a:off x="2743200" y="6019800"/>
            <a:ext cx="5791200" cy="338554"/>
          </a:xfrm>
          <a:prstGeom prst="rect">
            <a:avLst/>
          </a:prstGeom>
          <a:noFill/>
        </p:spPr>
        <p:txBody>
          <a:bodyPr wrap="square" rtlCol="0">
            <a:spAutoFit/>
          </a:bodyPr>
          <a:lstStyle/>
          <a:p>
            <a:pPr algn="ctr"/>
            <a:r>
              <a:rPr lang="en-US" sz="1600" b="1" dirty="0" smtClean="0"/>
              <a:t>Prepared by: Colorado Criminal Justice Reform Coalition (CCJRC)</a:t>
            </a:r>
            <a:endParaRPr lang="en-US" sz="1600" b="1" dirty="0"/>
          </a:p>
        </p:txBody>
      </p:sp>
    </p:spTree>
    <p:extLst>
      <p:ext uri="{BB962C8B-B14F-4D97-AF65-F5344CB8AC3E}">
        <p14:creationId xmlns:p14="http://schemas.microsoft.com/office/powerpoint/2010/main" val="29299459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430784"/>
            <a:ext cx="9144000" cy="5427216"/>
          </a:xfrm>
          <a:prstGeom prst="rect">
            <a:avLst/>
          </a:prstGeom>
          <a:solidFill>
            <a:srgbClr val="CCD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1691" y="66674"/>
            <a:ext cx="914400" cy="1180341"/>
          </a:xfrm>
          <a:prstGeom prst="rect">
            <a:avLst/>
          </a:prstGeom>
        </p:spPr>
      </p:pic>
      <p:sp>
        <p:nvSpPr>
          <p:cNvPr id="11" name="Title 1"/>
          <p:cNvSpPr>
            <a:spLocks noGrp="1"/>
          </p:cNvSpPr>
          <p:nvPr>
            <p:ph type="title"/>
          </p:nvPr>
        </p:nvSpPr>
        <p:spPr>
          <a:xfrm>
            <a:off x="228600" y="228600"/>
            <a:ext cx="6705600" cy="1018416"/>
          </a:xfrm>
        </p:spPr>
        <p:txBody>
          <a:bodyPr>
            <a:normAutofit/>
          </a:bodyPr>
          <a:lstStyle/>
          <a:p>
            <a:pPr algn="l"/>
            <a:r>
              <a:rPr lang="en-US" sz="3000" b="1" dirty="0" smtClean="0">
                <a:solidFill>
                  <a:srgbClr val="503E66"/>
                </a:solidFill>
                <a:latin typeface="Candara" panose="020E0502030303020204" pitchFamily="34" charset="0"/>
              </a:rPr>
              <a:t>Options for Pregnant Women &amp; Children</a:t>
            </a:r>
            <a:endParaRPr lang="en-US" sz="3000" b="1" dirty="0">
              <a:solidFill>
                <a:srgbClr val="503E66"/>
              </a:solidFill>
              <a:latin typeface="Candara" panose="020E0502030303020204" pitchFamily="34" charset="0"/>
            </a:endParaRPr>
          </a:p>
        </p:txBody>
      </p:sp>
      <p:pic>
        <p:nvPicPr>
          <p:cNvPr id="18" name="Content Placeholder 1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924800" y="45171"/>
            <a:ext cx="1219200" cy="1233214"/>
          </a:xfrm>
        </p:spPr>
      </p:pic>
      <p:sp>
        <p:nvSpPr>
          <p:cNvPr id="12" name="Rectangle 11"/>
          <p:cNvSpPr/>
          <p:nvPr/>
        </p:nvSpPr>
        <p:spPr>
          <a:xfrm>
            <a:off x="838200" y="1278384"/>
            <a:ext cx="8305800" cy="152400"/>
          </a:xfrm>
          <a:prstGeom prst="rect">
            <a:avLst/>
          </a:prstGeom>
          <a:solidFill>
            <a:srgbClr val="96A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190500" y="1735584"/>
            <a:ext cx="8763000" cy="5046216"/>
          </a:xfrm>
          <a:prstGeom prst="rect">
            <a:avLst/>
          </a:prstGeom>
          <a:solidFill>
            <a:srgbClr val="F3F6F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600"/>
              </a:spcAft>
            </a:pPr>
            <a:endParaRPr lang="en-US" dirty="0"/>
          </a:p>
        </p:txBody>
      </p:sp>
      <p:sp>
        <p:nvSpPr>
          <p:cNvPr id="19" name="Content Placeholder 2"/>
          <p:cNvSpPr txBox="1">
            <a:spLocks/>
          </p:cNvSpPr>
          <p:nvPr/>
        </p:nvSpPr>
        <p:spPr>
          <a:xfrm>
            <a:off x="228600" y="1583184"/>
            <a:ext cx="8534400" cy="464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None/>
            </a:pPr>
            <a:endParaRPr lang="en-US" sz="2800" dirty="0">
              <a:solidFill>
                <a:srgbClr val="503E66"/>
              </a:solidFill>
              <a:latin typeface="Candara"/>
              <a:cs typeface="Candara"/>
            </a:endParaRPr>
          </a:p>
        </p:txBody>
      </p:sp>
      <p:sp>
        <p:nvSpPr>
          <p:cNvPr id="20" name="Rectangle 19"/>
          <p:cNvSpPr/>
          <p:nvPr/>
        </p:nvSpPr>
        <p:spPr>
          <a:xfrm>
            <a:off x="0" y="1278384"/>
            <a:ext cx="838200" cy="152400"/>
          </a:xfrm>
          <a:prstGeom prst="rect">
            <a:avLst/>
          </a:prstGeom>
          <a:solidFill>
            <a:srgbClr val="503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3E66"/>
              </a:solidFill>
            </a:endParaRPr>
          </a:p>
        </p:txBody>
      </p:sp>
      <p:sp>
        <p:nvSpPr>
          <p:cNvPr id="22" name="Slide Number Placeholder 21"/>
          <p:cNvSpPr>
            <a:spLocks noGrp="1"/>
          </p:cNvSpPr>
          <p:nvPr>
            <p:ph type="sldNum" sz="quarter" idx="12"/>
          </p:nvPr>
        </p:nvSpPr>
        <p:spPr/>
        <p:txBody>
          <a:bodyPr/>
          <a:lstStyle/>
          <a:p>
            <a:fld id="{56572F45-4021-4CDD-94D3-EAD5D03F995C}" type="slidenum">
              <a:rPr lang="en-US" smtClean="0"/>
              <a:pPr/>
              <a:t>10</a:t>
            </a:fld>
            <a:endParaRPr lang="en-US" dirty="0"/>
          </a:p>
        </p:txBody>
      </p:sp>
      <p:sp>
        <p:nvSpPr>
          <p:cNvPr id="3" name="TextBox 2"/>
          <p:cNvSpPr txBox="1"/>
          <p:nvPr/>
        </p:nvSpPr>
        <p:spPr>
          <a:xfrm>
            <a:off x="266178" y="1828799"/>
            <a:ext cx="3924300" cy="3847207"/>
          </a:xfrm>
          <a:prstGeom prst="rect">
            <a:avLst/>
          </a:prstGeom>
          <a:noFill/>
        </p:spPr>
        <p:txBody>
          <a:bodyPr wrap="square" rtlCol="0">
            <a:spAutoFit/>
          </a:bodyPr>
          <a:lstStyle/>
          <a:p>
            <a:pPr lvl="0" algn="ctr">
              <a:spcAft>
                <a:spcPts val="1200"/>
              </a:spcAft>
            </a:pPr>
            <a:r>
              <a:rPr lang="en-US" sz="2400" b="1" dirty="0" smtClean="0">
                <a:solidFill>
                  <a:srgbClr val="FF0000"/>
                </a:solidFill>
                <a:latin typeface="Candara"/>
                <a:cs typeface="Candara"/>
              </a:rPr>
              <a:t>Medicaid</a:t>
            </a:r>
          </a:p>
          <a:p>
            <a:pPr marL="342900" lvl="0" indent="-342900">
              <a:spcAft>
                <a:spcPts val="1200"/>
              </a:spcAft>
              <a:buFont typeface="Arial" panose="020B0604020202020204" pitchFamily="34" charset="0"/>
              <a:buChar char="•"/>
            </a:pPr>
            <a:r>
              <a:rPr lang="en-US" sz="2400" dirty="0" smtClean="0">
                <a:solidFill>
                  <a:prstClr val="black"/>
                </a:solidFill>
                <a:latin typeface="Candara"/>
                <a:cs typeface="Candara"/>
              </a:rPr>
              <a:t>Pregnant Women  </a:t>
            </a:r>
            <a:br>
              <a:rPr lang="en-US" sz="2400" dirty="0" smtClean="0">
                <a:solidFill>
                  <a:prstClr val="black"/>
                </a:solidFill>
                <a:latin typeface="Candara"/>
                <a:cs typeface="Candara"/>
              </a:rPr>
            </a:br>
            <a:r>
              <a:rPr lang="en-US" sz="2400" dirty="0" smtClean="0">
                <a:solidFill>
                  <a:prstClr val="black"/>
                </a:solidFill>
                <a:latin typeface="Candara"/>
                <a:cs typeface="Candara"/>
              </a:rPr>
              <a:t>Up to 195% FPL </a:t>
            </a:r>
            <a:br>
              <a:rPr lang="en-US" sz="2400" dirty="0" smtClean="0">
                <a:solidFill>
                  <a:prstClr val="black"/>
                </a:solidFill>
                <a:latin typeface="Candara"/>
                <a:cs typeface="Candara"/>
              </a:rPr>
            </a:br>
            <a:r>
              <a:rPr lang="en-US" dirty="0" smtClean="0">
                <a:solidFill>
                  <a:prstClr val="black"/>
                </a:solidFill>
                <a:latin typeface="Candara"/>
                <a:cs typeface="Candara"/>
              </a:rPr>
              <a:t>(about $1900/month)</a:t>
            </a:r>
          </a:p>
          <a:p>
            <a:pPr marL="342900" indent="-342900">
              <a:spcAft>
                <a:spcPts val="1200"/>
              </a:spcAft>
              <a:buFont typeface="Arial" panose="020B0604020202020204" pitchFamily="34" charset="0"/>
              <a:buChar char="•"/>
            </a:pPr>
            <a:r>
              <a:rPr lang="en-US" sz="2400" dirty="0" smtClean="0">
                <a:solidFill>
                  <a:prstClr val="black"/>
                </a:solidFill>
                <a:latin typeface="Candara"/>
                <a:cs typeface="Candara"/>
              </a:rPr>
              <a:t>Children</a:t>
            </a:r>
            <a:br>
              <a:rPr lang="en-US" sz="2400" dirty="0" smtClean="0">
                <a:solidFill>
                  <a:prstClr val="black"/>
                </a:solidFill>
                <a:latin typeface="Candara"/>
                <a:cs typeface="Candara"/>
              </a:rPr>
            </a:br>
            <a:r>
              <a:rPr lang="en-US" sz="2400" dirty="0" smtClean="0">
                <a:solidFill>
                  <a:prstClr val="black"/>
                </a:solidFill>
                <a:latin typeface="Candara"/>
                <a:cs typeface="Candara"/>
              </a:rPr>
              <a:t>Up to </a:t>
            </a:r>
            <a:r>
              <a:rPr lang="en-US" sz="2400" dirty="0" smtClean="0">
                <a:latin typeface="Candara"/>
                <a:cs typeface="Candara"/>
              </a:rPr>
              <a:t>142</a:t>
            </a:r>
            <a:r>
              <a:rPr lang="en-US" sz="2400" dirty="0">
                <a:latin typeface="Candara"/>
                <a:cs typeface="Candara"/>
              </a:rPr>
              <a:t>% FPL </a:t>
            </a:r>
            <a:r>
              <a:rPr lang="en-US" sz="2400" dirty="0" smtClean="0">
                <a:latin typeface="Candara"/>
                <a:cs typeface="Candara"/>
              </a:rPr>
              <a:t/>
            </a:r>
            <a:br>
              <a:rPr lang="en-US" sz="2400" dirty="0" smtClean="0">
                <a:latin typeface="Candara"/>
                <a:cs typeface="Candara"/>
              </a:rPr>
            </a:br>
            <a:r>
              <a:rPr lang="en-US" dirty="0" smtClean="0">
                <a:latin typeface="Candara"/>
                <a:cs typeface="Candara"/>
              </a:rPr>
              <a:t>(</a:t>
            </a:r>
            <a:r>
              <a:rPr lang="en-US" dirty="0">
                <a:latin typeface="Candara"/>
                <a:cs typeface="Candara"/>
              </a:rPr>
              <a:t>about $1400/month)</a:t>
            </a:r>
          </a:p>
          <a:p>
            <a:pPr marL="342900" lvl="0" indent="-342900">
              <a:spcAft>
                <a:spcPts val="1200"/>
              </a:spcAft>
              <a:buFont typeface="Arial" panose="020B0604020202020204" pitchFamily="34" charset="0"/>
              <a:buChar char="•"/>
            </a:pPr>
            <a:r>
              <a:rPr lang="en-US" sz="2400" dirty="0" smtClean="0">
                <a:solidFill>
                  <a:prstClr val="black"/>
                </a:solidFill>
                <a:latin typeface="Candara"/>
                <a:cs typeface="Candara"/>
              </a:rPr>
              <a:t>Presumptive eligibility</a:t>
            </a:r>
            <a:endParaRPr lang="en-US" sz="2400" dirty="0">
              <a:solidFill>
                <a:prstClr val="black"/>
              </a:solidFill>
              <a:latin typeface="Candara"/>
              <a:cs typeface="Candara"/>
            </a:endParaRPr>
          </a:p>
          <a:p>
            <a:pPr lvl="0">
              <a:spcAft>
                <a:spcPts val="1200"/>
              </a:spcAft>
            </a:pPr>
            <a:endParaRPr lang="en-US" sz="2400" dirty="0" smtClean="0">
              <a:solidFill>
                <a:prstClr val="black"/>
              </a:solidFill>
              <a:latin typeface="Candara"/>
              <a:cs typeface="Candara"/>
            </a:endParaRPr>
          </a:p>
        </p:txBody>
      </p:sp>
      <p:sp>
        <p:nvSpPr>
          <p:cNvPr id="4" name="TextBox 3"/>
          <p:cNvSpPr txBox="1"/>
          <p:nvPr/>
        </p:nvSpPr>
        <p:spPr>
          <a:xfrm>
            <a:off x="4343400" y="1805834"/>
            <a:ext cx="4610100" cy="3139321"/>
          </a:xfrm>
          <a:prstGeom prst="rect">
            <a:avLst/>
          </a:prstGeom>
          <a:noFill/>
        </p:spPr>
        <p:txBody>
          <a:bodyPr wrap="square" rtlCol="0">
            <a:spAutoFit/>
          </a:bodyPr>
          <a:lstStyle/>
          <a:p>
            <a:pPr algn="ctr">
              <a:spcAft>
                <a:spcPts val="1200"/>
              </a:spcAft>
            </a:pPr>
            <a:r>
              <a:rPr lang="en-US" sz="2400" b="1" dirty="0" smtClean="0">
                <a:solidFill>
                  <a:srgbClr val="FF0000"/>
                </a:solidFill>
                <a:latin typeface="Candara"/>
                <a:cs typeface="Candara"/>
              </a:rPr>
              <a:t>CHP+ </a:t>
            </a:r>
            <a:br>
              <a:rPr lang="en-US" sz="2400" b="1" dirty="0" smtClean="0">
                <a:solidFill>
                  <a:srgbClr val="FF0000"/>
                </a:solidFill>
                <a:latin typeface="Candara"/>
                <a:cs typeface="Candara"/>
              </a:rPr>
            </a:br>
            <a:r>
              <a:rPr lang="en-US" sz="2400" b="1" dirty="0" smtClean="0">
                <a:solidFill>
                  <a:srgbClr val="FF0000"/>
                </a:solidFill>
                <a:latin typeface="Candara"/>
                <a:cs typeface="Candara"/>
              </a:rPr>
              <a:t>(Child Health Plan Plus)</a:t>
            </a:r>
          </a:p>
          <a:p>
            <a:pPr marL="342900" indent="-342900">
              <a:spcAft>
                <a:spcPts val="1200"/>
              </a:spcAft>
              <a:buFont typeface="Arial" panose="020B0604020202020204" pitchFamily="34" charset="0"/>
              <a:buChar char="•"/>
            </a:pPr>
            <a:r>
              <a:rPr lang="en-US" sz="2400" dirty="0" smtClean="0">
                <a:latin typeface="Candara"/>
                <a:cs typeface="Candara"/>
              </a:rPr>
              <a:t>Up to 260% FPL</a:t>
            </a:r>
            <a:r>
              <a:rPr lang="en-US" dirty="0" smtClean="0">
                <a:latin typeface="Candara"/>
                <a:cs typeface="Candara"/>
              </a:rPr>
              <a:t> (about $2500/month)</a:t>
            </a:r>
            <a:endParaRPr lang="en-US" sz="2400" dirty="0">
              <a:latin typeface="Candara"/>
              <a:cs typeface="Candara"/>
            </a:endParaRPr>
          </a:p>
          <a:p>
            <a:pPr marL="342900" indent="-342900">
              <a:spcAft>
                <a:spcPts val="1200"/>
              </a:spcAft>
              <a:buFont typeface="Arial" panose="020B0604020202020204" pitchFamily="34" charset="0"/>
              <a:buChar char="•"/>
            </a:pPr>
            <a:r>
              <a:rPr lang="en-US" sz="2400" dirty="0" smtClean="0">
                <a:latin typeface="Candara"/>
                <a:cs typeface="Candara"/>
              </a:rPr>
              <a:t>Under </a:t>
            </a:r>
            <a:r>
              <a:rPr lang="en-US" sz="2400" dirty="0">
                <a:latin typeface="Candara"/>
                <a:cs typeface="Candara"/>
              </a:rPr>
              <a:t>the age of 19 or </a:t>
            </a:r>
            <a:r>
              <a:rPr lang="en-US" sz="2400" dirty="0" smtClean="0">
                <a:latin typeface="Candara"/>
                <a:cs typeface="Candara"/>
              </a:rPr>
              <a:t>pregnant</a:t>
            </a:r>
          </a:p>
          <a:p>
            <a:pPr marL="342900" indent="-342900">
              <a:spcAft>
                <a:spcPts val="1200"/>
              </a:spcAft>
              <a:buFont typeface="Arial" panose="020B0604020202020204" pitchFamily="34" charset="0"/>
              <a:buChar char="•"/>
            </a:pPr>
            <a:r>
              <a:rPr lang="en-US" sz="2400" dirty="0" smtClean="0">
                <a:latin typeface="Candara"/>
                <a:cs typeface="Candara"/>
              </a:rPr>
              <a:t>Enrollment fees and small       co-pays may be required</a:t>
            </a:r>
          </a:p>
        </p:txBody>
      </p:sp>
    </p:spTree>
    <p:extLst>
      <p:ext uri="{BB962C8B-B14F-4D97-AF65-F5344CB8AC3E}">
        <p14:creationId xmlns:p14="http://schemas.microsoft.com/office/powerpoint/2010/main" val="32009555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600200" cy="6858000"/>
          </a:xfrm>
          <a:prstGeom prst="rect">
            <a:avLst/>
          </a:prstGeom>
          <a:solidFill>
            <a:srgbClr val="96AB7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6" name="Rectangle 5"/>
          <p:cNvSpPr/>
          <p:nvPr/>
        </p:nvSpPr>
        <p:spPr>
          <a:xfrm>
            <a:off x="1600201" y="0"/>
            <a:ext cx="114300" cy="6858000"/>
          </a:xfrm>
          <a:prstGeom prst="rect">
            <a:avLst/>
          </a:prstGeom>
          <a:solidFill>
            <a:srgbClr val="503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p:cNvSpPr txBox="1">
            <a:spLocks/>
          </p:cNvSpPr>
          <p:nvPr/>
        </p:nvSpPr>
        <p:spPr>
          <a:xfrm>
            <a:off x="1752601" y="1905000"/>
            <a:ext cx="7391400" cy="1447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80000"/>
              </a:lnSpc>
            </a:pPr>
            <a:endParaRPr lang="en-US" sz="4000" dirty="0" smtClean="0">
              <a:solidFill>
                <a:srgbClr val="4D4D4D"/>
              </a:solidFill>
            </a:endParaRPr>
          </a:p>
          <a:p>
            <a:r>
              <a:rPr lang="en-US" sz="4000" b="1" dirty="0" smtClean="0">
                <a:solidFill>
                  <a:srgbClr val="503E66"/>
                </a:solidFill>
                <a:latin typeface="Candara" panose="020E0502030303020204" pitchFamily="34" charset="0"/>
              </a:rPr>
              <a:t>Eligibility and Enrollment of Justice Involved Populations</a:t>
            </a:r>
          </a:p>
          <a:p>
            <a:pPr algn="l"/>
            <a:r>
              <a:rPr lang="en-US" sz="4000" b="1" dirty="0" smtClean="0">
                <a:solidFill>
                  <a:srgbClr val="503E66"/>
                </a:solidFill>
                <a:latin typeface="Candara" panose="020E0502030303020204" pitchFamily="34" charset="0"/>
              </a:rPr>
              <a:t>   </a:t>
            </a:r>
            <a:endParaRPr lang="en-US" sz="4000" b="1" dirty="0">
              <a:solidFill>
                <a:srgbClr val="503E66"/>
              </a:solidFill>
              <a:latin typeface="Candara" panose="020E0502030303020204" pitchFamily="34" charset="0"/>
            </a:endParaRPr>
          </a:p>
        </p:txBody>
      </p:sp>
      <p:pic>
        <p:nvPicPr>
          <p:cNvPr id="10"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1" y="66675"/>
            <a:ext cx="1058091" cy="1365823"/>
          </a:xfrm>
          <a:prstGeom prst="rect">
            <a:avLst/>
          </a:prstGeom>
        </p:spPr>
      </p:pic>
      <p:pic>
        <p:nvPicPr>
          <p:cNvPr id="11" name="Content Placeholder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4800" y="45171"/>
            <a:ext cx="1219200" cy="1233214"/>
          </a:xfrm>
          <a:prstGeom prst="rect">
            <a:avLst/>
          </a:prstGeom>
        </p:spPr>
      </p:pic>
      <p:sp>
        <p:nvSpPr>
          <p:cNvPr id="7" name="Slide Number Placeholder 6"/>
          <p:cNvSpPr>
            <a:spLocks noGrp="1"/>
          </p:cNvSpPr>
          <p:nvPr>
            <p:ph type="sldNum" sz="quarter" idx="12"/>
          </p:nvPr>
        </p:nvSpPr>
        <p:spPr/>
        <p:txBody>
          <a:bodyPr/>
          <a:lstStyle/>
          <a:p>
            <a:fld id="{218DAD6E-14F2-4EA9-A672-3257F8E6FEBA}" type="slidenum">
              <a:rPr lang="en-US" smtClean="0"/>
              <a:pPr/>
              <a:t>11</a:t>
            </a:fld>
            <a:endParaRPr lang="en-US" dirty="0"/>
          </a:p>
        </p:txBody>
      </p:sp>
    </p:spTree>
    <p:extLst>
      <p:ext uri="{BB962C8B-B14F-4D97-AF65-F5344CB8AC3E}">
        <p14:creationId xmlns:p14="http://schemas.microsoft.com/office/powerpoint/2010/main" val="2468888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430784"/>
            <a:ext cx="9144000" cy="5427216"/>
          </a:xfrm>
          <a:prstGeom prst="rect">
            <a:avLst/>
          </a:prstGeom>
          <a:solidFill>
            <a:srgbClr val="CCD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1691" y="66674"/>
            <a:ext cx="914400" cy="1180341"/>
          </a:xfrm>
          <a:prstGeom prst="rect">
            <a:avLst/>
          </a:prstGeom>
        </p:spPr>
      </p:pic>
      <p:sp>
        <p:nvSpPr>
          <p:cNvPr id="11" name="Title 1"/>
          <p:cNvSpPr>
            <a:spLocks noGrp="1"/>
          </p:cNvSpPr>
          <p:nvPr>
            <p:ph type="title"/>
          </p:nvPr>
        </p:nvSpPr>
        <p:spPr>
          <a:xfrm>
            <a:off x="228600" y="228600"/>
            <a:ext cx="6705600" cy="1018416"/>
          </a:xfrm>
        </p:spPr>
        <p:txBody>
          <a:bodyPr>
            <a:normAutofit/>
          </a:bodyPr>
          <a:lstStyle/>
          <a:p>
            <a:pPr algn="l"/>
            <a:r>
              <a:rPr lang="en-US" sz="3000" b="1" dirty="0" smtClean="0">
                <a:solidFill>
                  <a:srgbClr val="503E66"/>
                </a:solidFill>
                <a:latin typeface="Candara" panose="020E0502030303020204" pitchFamily="34" charset="0"/>
              </a:rPr>
              <a:t>Eligibility Depends on CJ Status</a:t>
            </a:r>
            <a:endParaRPr lang="en-US" sz="3000" b="1" dirty="0">
              <a:solidFill>
                <a:srgbClr val="503E66"/>
              </a:solidFill>
              <a:latin typeface="Candara" panose="020E0502030303020204" pitchFamily="34" charset="0"/>
            </a:endParaRPr>
          </a:p>
        </p:txBody>
      </p:sp>
      <p:pic>
        <p:nvPicPr>
          <p:cNvPr id="18" name="Content Placeholder 1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924800" y="45171"/>
            <a:ext cx="1219200" cy="1233214"/>
          </a:xfrm>
        </p:spPr>
      </p:pic>
      <p:sp>
        <p:nvSpPr>
          <p:cNvPr id="12" name="Rectangle 11"/>
          <p:cNvSpPr/>
          <p:nvPr/>
        </p:nvSpPr>
        <p:spPr>
          <a:xfrm>
            <a:off x="838200" y="1278384"/>
            <a:ext cx="8305800" cy="152400"/>
          </a:xfrm>
          <a:prstGeom prst="rect">
            <a:avLst/>
          </a:prstGeom>
          <a:solidFill>
            <a:srgbClr val="96A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152400" y="1583184"/>
            <a:ext cx="8763000" cy="5046216"/>
          </a:xfrm>
          <a:prstGeom prst="rect">
            <a:avLst/>
          </a:prstGeom>
          <a:solidFill>
            <a:srgbClr val="F3F6F0"/>
          </a:solidFill>
          <a:ln>
            <a:solidFill>
              <a:srgbClr val="96AB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ntent Placeholder 2"/>
          <p:cNvSpPr txBox="1">
            <a:spLocks/>
          </p:cNvSpPr>
          <p:nvPr/>
        </p:nvSpPr>
        <p:spPr>
          <a:xfrm>
            <a:off x="228600" y="1583184"/>
            <a:ext cx="8534400" cy="464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None/>
            </a:pPr>
            <a:endParaRPr lang="en-US" sz="2800" dirty="0">
              <a:solidFill>
                <a:srgbClr val="503E66"/>
              </a:solidFill>
              <a:latin typeface="Candara"/>
              <a:cs typeface="Candara"/>
            </a:endParaRPr>
          </a:p>
        </p:txBody>
      </p:sp>
      <p:sp>
        <p:nvSpPr>
          <p:cNvPr id="20" name="Rectangle 19"/>
          <p:cNvSpPr/>
          <p:nvPr/>
        </p:nvSpPr>
        <p:spPr>
          <a:xfrm>
            <a:off x="0" y="1278384"/>
            <a:ext cx="838200" cy="152400"/>
          </a:xfrm>
          <a:prstGeom prst="rect">
            <a:avLst/>
          </a:prstGeom>
          <a:solidFill>
            <a:srgbClr val="503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3E66"/>
              </a:solidFill>
            </a:endParaRPr>
          </a:p>
        </p:txBody>
      </p:sp>
      <p:sp>
        <p:nvSpPr>
          <p:cNvPr id="10" name="TextBox 9"/>
          <p:cNvSpPr txBox="1"/>
          <p:nvPr/>
        </p:nvSpPr>
        <p:spPr>
          <a:xfrm>
            <a:off x="410185" y="1752601"/>
            <a:ext cx="8352817" cy="954107"/>
          </a:xfrm>
          <a:prstGeom prst="rect">
            <a:avLst/>
          </a:prstGeom>
          <a:noFill/>
        </p:spPr>
        <p:txBody>
          <a:bodyPr wrap="square" rtlCol="0">
            <a:spAutoFit/>
          </a:bodyPr>
          <a:lstStyle/>
          <a:p>
            <a:pPr algn="ctr">
              <a:spcAft>
                <a:spcPts val="1200"/>
              </a:spcAft>
            </a:pPr>
            <a:r>
              <a:rPr lang="en-US" sz="2800" b="1" dirty="0" smtClean="0">
                <a:latin typeface="Candara"/>
                <a:cs typeface="Candara"/>
              </a:rPr>
              <a:t>Most justice involved individuals will be eligible for coverage.</a:t>
            </a:r>
          </a:p>
        </p:txBody>
      </p:sp>
      <p:sp>
        <p:nvSpPr>
          <p:cNvPr id="14" name="Rectangle 13"/>
          <p:cNvSpPr/>
          <p:nvPr/>
        </p:nvSpPr>
        <p:spPr>
          <a:xfrm>
            <a:off x="1011478" y="3200400"/>
            <a:ext cx="7162800" cy="1969770"/>
          </a:xfrm>
          <a:prstGeom prst="rect">
            <a:avLst/>
          </a:prstGeom>
        </p:spPr>
        <p:txBody>
          <a:bodyPr wrap="square">
            <a:spAutoFit/>
          </a:bodyPr>
          <a:lstStyle/>
          <a:p>
            <a:pPr>
              <a:spcAft>
                <a:spcPts val="1200"/>
              </a:spcAft>
            </a:pPr>
            <a:r>
              <a:rPr lang="en-US" sz="2800" dirty="0" smtClean="0">
                <a:latin typeface="Candara"/>
                <a:cs typeface="Candara"/>
              </a:rPr>
              <a:t>Clients are </a:t>
            </a:r>
            <a:r>
              <a:rPr lang="en-US" sz="2800" b="1" u="sng" dirty="0" smtClean="0">
                <a:solidFill>
                  <a:srgbClr val="C00000"/>
                </a:solidFill>
                <a:latin typeface="Candara"/>
                <a:cs typeface="Candara"/>
              </a:rPr>
              <a:t>NOT </a:t>
            </a:r>
            <a:r>
              <a:rPr lang="en-US" sz="2800" dirty="0" smtClean="0">
                <a:latin typeface="Candara"/>
                <a:cs typeface="Candara"/>
              </a:rPr>
              <a:t>eligible for coverage if:</a:t>
            </a:r>
          </a:p>
          <a:p>
            <a:pPr marL="342900" indent="-342900">
              <a:spcAft>
                <a:spcPts val="1200"/>
              </a:spcAft>
              <a:buFont typeface="Arial" pitchFamily="34" charset="0"/>
              <a:buChar char="•"/>
            </a:pPr>
            <a:r>
              <a:rPr lang="en-US" sz="2800" dirty="0" smtClean="0">
                <a:latin typeface="Candara"/>
                <a:cs typeface="Candara"/>
              </a:rPr>
              <a:t>they are an inmate of a public institution (i.e., under the control of state, county, federal government or municipality)</a:t>
            </a:r>
            <a:endParaRPr lang="en-US" sz="2800" b="1" u="sng" dirty="0" smtClean="0">
              <a:solidFill>
                <a:srgbClr val="FF0000"/>
              </a:solidFill>
              <a:latin typeface="Candara"/>
              <a:cs typeface="Candara"/>
            </a:endParaRPr>
          </a:p>
        </p:txBody>
      </p:sp>
      <p:sp>
        <p:nvSpPr>
          <p:cNvPr id="15" name="Double Bracket 14"/>
          <p:cNvSpPr/>
          <p:nvPr/>
        </p:nvSpPr>
        <p:spPr>
          <a:xfrm>
            <a:off x="687890" y="2985959"/>
            <a:ext cx="7486388" cy="2641699"/>
          </a:xfrm>
          <a:prstGeom prst="bracketPair">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7" name="Slide Number Placeholder 16"/>
          <p:cNvSpPr>
            <a:spLocks noGrp="1"/>
          </p:cNvSpPr>
          <p:nvPr>
            <p:ph type="sldNum" sz="quarter" idx="12"/>
          </p:nvPr>
        </p:nvSpPr>
        <p:spPr/>
        <p:txBody>
          <a:bodyPr/>
          <a:lstStyle/>
          <a:p>
            <a:fld id="{56572F45-4021-4CDD-94D3-EAD5D03F995C}" type="slidenum">
              <a:rPr lang="en-US" smtClean="0"/>
              <a:pPr/>
              <a:t>12</a:t>
            </a:fld>
            <a:endParaRPr lang="en-US" dirty="0"/>
          </a:p>
        </p:txBody>
      </p:sp>
    </p:spTree>
    <p:extLst>
      <p:ext uri="{BB962C8B-B14F-4D97-AF65-F5344CB8AC3E}">
        <p14:creationId xmlns:p14="http://schemas.microsoft.com/office/powerpoint/2010/main" val="41982027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430784"/>
            <a:ext cx="9144000" cy="5427216"/>
          </a:xfrm>
          <a:prstGeom prst="rect">
            <a:avLst/>
          </a:prstGeom>
          <a:solidFill>
            <a:srgbClr val="CCD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1691" y="66674"/>
            <a:ext cx="914400" cy="1180341"/>
          </a:xfrm>
          <a:prstGeom prst="rect">
            <a:avLst/>
          </a:prstGeom>
        </p:spPr>
      </p:pic>
      <p:sp>
        <p:nvSpPr>
          <p:cNvPr id="11" name="Title 1"/>
          <p:cNvSpPr>
            <a:spLocks noGrp="1"/>
          </p:cNvSpPr>
          <p:nvPr>
            <p:ph type="title"/>
          </p:nvPr>
        </p:nvSpPr>
        <p:spPr>
          <a:xfrm>
            <a:off x="228600" y="228600"/>
            <a:ext cx="6705600" cy="1018416"/>
          </a:xfrm>
        </p:spPr>
        <p:txBody>
          <a:bodyPr>
            <a:normAutofit/>
          </a:bodyPr>
          <a:lstStyle/>
          <a:p>
            <a:pPr algn="l"/>
            <a:r>
              <a:rPr lang="en-US" sz="3000" b="1" dirty="0" smtClean="0">
                <a:solidFill>
                  <a:srgbClr val="503E66"/>
                </a:solidFill>
                <a:latin typeface="Candara" panose="020E0502030303020204" pitchFamily="34" charset="0"/>
              </a:rPr>
              <a:t>Eligibility during Pretrial Phase</a:t>
            </a:r>
            <a:endParaRPr lang="en-US" sz="3000" b="1" dirty="0">
              <a:solidFill>
                <a:srgbClr val="503E66"/>
              </a:solidFill>
              <a:latin typeface="Candara" panose="020E0502030303020204" pitchFamily="34" charset="0"/>
            </a:endParaRPr>
          </a:p>
        </p:txBody>
      </p:sp>
      <p:pic>
        <p:nvPicPr>
          <p:cNvPr id="18" name="Content Placeholder 1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924800" y="45170"/>
            <a:ext cx="1219200" cy="1233214"/>
          </a:xfrm>
        </p:spPr>
      </p:pic>
      <p:sp>
        <p:nvSpPr>
          <p:cNvPr id="12" name="Rectangle 11"/>
          <p:cNvSpPr/>
          <p:nvPr/>
        </p:nvSpPr>
        <p:spPr>
          <a:xfrm>
            <a:off x="838200" y="1278384"/>
            <a:ext cx="8305800" cy="152400"/>
          </a:xfrm>
          <a:prstGeom prst="rect">
            <a:avLst/>
          </a:prstGeom>
          <a:solidFill>
            <a:srgbClr val="96A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152400" y="1583184"/>
            <a:ext cx="8763000" cy="5122416"/>
          </a:xfrm>
          <a:prstGeom prst="rect">
            <a:avLst/>
          </a:prstGeom>
          <a:solidFill>
            <a:srgbClr val="F3F6F0"/>
          </a:solidFill>
          <a:ln>
            <a:solidFill>
              <a:srgbClr val="96AB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ntent Placeholder 2"/>
          <p:cNvSpPr txBox="1">
            <a:spLocks/>
          </p:cNvSpPr>
          <p:nvPr/>
        </p:nvSpPr>
        <p:spPr>
          <a:xfrm>
            <a:off x="228600" y="1583184"/>
            <a:ext cx="8534400" cy="464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None/>
            </a:pPr>
            <a:endParaRPr lang="en-US" sz="2800" dirty="0">
              <a:solidFill>
                <a:srgbClr val="503E66"/>
              </a:solidFill>
              <a:latin typeface="Candara"/>
              <a:cs typeface="Candara"/>
            </a:endParaRPr>
          </a:p>
        </p:txBody>
      </p:sp>
      <p:sp>
        <p:nvSpPr>
          <p:cNvPr id="20" name="Rectangle 19"/>
          <p:cNvSpPr/>
          <p:nvPr/>
        </p:nvSpPr>
        <p:spPr>
          <a:xfrm>
            <a:off x="0" y="1278384"/>
            <a:ext cx="838200" cy="152400"/>
          </a:xfrm>
          <a:prstGeom prst="rect">
            <a:avLst/>
          </a:prstGeom>
          <a:solidFill>
            <a:srgbClr val="503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3E66"/>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971703671"/>
              </p:ext>
            </p:extLst>
          </p:nvPr>
        </p:nvGraphicFramePr>
        <p:xfrm>
          <a:off x="228600" y="1600200"/>
          <a:ext cx="8610600" cy="2362200"/>
        </p:xfrm>
        <a:graphic>
          <a:graphicData uri="http://schemas.openxmlformats.org/drawingml/2006/table">
            <a:tbl>
              <a:tblPr firstRow="1" firstCol="1" bandRow="1" bandCol="1"/>
              <a:tblGrid>
                <a:gridCol w="4343400"/>
                <a:gridCol w="1180382"/>
                <a:gridCol w="1593873"/>
                <a:gridCol w="1492945"/>
              </a:tblGrid>
              <a:tr h="0">
                <a:tc rowSpan="2">
                  <a:txBody>
                    <a:bodyPr/>
                    <a:lstStyle/>
                    <a:p>
                      <a:pPr marL="0" marR="0">
                        <a:spcBef>
                          <a:spcPts val="0"/>
                        </a:spcBef>
                        <a:spcAft>
                          <a:spcPts val="0"/>
                        </a:spcAft>
                      </a:pPr>
                      <a:r>
                        <a:rPr lang="en-US" sz="1800" dirty="0">
                          <a:effectLst/>
                          <a:latin typeface="Candara" pitchFamily="34" charset="0"/>
                          <a:ea typeface="Cambria"/>
                          <a:cs typeface="Times New Roman"/>
                        </a:rPr>
                        <a:t> </a:t>
                      </a:r>
                    </a:p>
                    <a:p>
                      <a:pPr marL="0" marR="0">
                        <a:spcBef>
                          <a:spcPts val="0"/>
                        </a:spcBef>
                        <a:spcAft>
                          <a:spcPts val="0"/>
                        </a:spcAft>
                      </a:pPr>
                      <a:r>
                        <a:rPr lang="en-US" sz="1800" b="1" dirty="0">
                          <a:effectLst/>
                          <a:latin typeface="Candara" pitchFamily="34" charset="0"/>
                          <a:ea typeface="Cambria"/>
                          <a:cs typeface="Times New Roman"/>
                        </a:rPr>
                        <a:t>Pretrial Status</a:t>
                      </a:r>
                      <a:endParaRPr lang="en-US" sz="1800" dirty="0">
                        <a:effectLst/>
                        <a:latin typeface="Candara" pitchFamily="34" charset="0"/>
                        <a:ea typeface="Cambria"/>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1800" dirty="0">
                          <a:effectLst/>
                          <a:latin typeface="Candara" pitchFamily="34" charset="0"/>
                          <a:ea typeface="Cambria"/>
                          <a:cs typeface="Times New Roman"/>
                        </a:rPr>
                        <a:t> </a:t>
                      </a:r>
                    </a:p>
                    <a:p>
                      <a:pPr marL="0" marR="0" algn="ctr">
                        <a:spcBef>
                          <a:spcPts val="0"/>
                        </a:spcBef>
                        <a:spcAft>
                          <a:spcPts val="0"/>
                        </a:spcAft>
                      </a:pPr>
                      <a:endParaRPr lang="en-US" sz="1800" dirty="0" smtClean="0">
                        <a:effectLst/>
                        <a:latin typeface="Candara" pitchFamily="34" charset="0"/>
                        <a:ea typeface="Cambria"/>
                        <a:cs typeface="Times New Roman"/>
                      </a:endParaRPr>
                    </a:p>
                    <a:p>
                      <a:pPr marL="0" marR="0" algn="ctr">
                        <a:spcBef>
                          <a:spcPts val="0"/>
                        </a:spcBef>
                        <a:spcAft>
                          <a:spcPts val="0"/>
                        </a:spcAft>
                      </a:pPr>
                      <a:r>
                        <a:rPr lang="en-US" sz="1800" dirty="0" smtClean="0">
                          <a:effectLst/>
                          <a:latin typeface="Candara" pitchFamily="34" charset="0"/>
                          <a:ea typeface="Cambria"/>
                          <a:cs typeface="Times New Roman"/>
                        </a:rPr>
                        <a:t>Eligible </a:t>
                      </a:r>
                      <a:r>
                        <a:rPr lang="en-US" sz="1800" dirty="0">
                          <a:effectLst/>
                          <a:latin typeface="Candara" pitchFamily="34" charset="0"/>
                          <a:ea typeface="Cambria"/>
                          <a:cs typeface="Times New Roman"/>
                        </a:rPr>
                        <a:t>for </a:t>
                      </a:r>
                      <a:r>
                        <a:rPr lang="en-US" sz="1800" b="1" dirty="0">
                          <a:solidFill>
                            <a:srgbClr val="C0504D"/>
                          </a:solidFill>
                          <a:effectLst/>
                          <a:latin typeface="Candara" pitchFamily="34" charset="0"/>
                          <a:ea typeface="Cambria"/>
                          <a:cs typeface="Times New Roman"/>
                        </a:rPr>
                        <a:t>Medicaid</a:t>
                      </a:r>
                      <a:r>
                        <a:rPr lang="en-US" sz="1800" dirty="0">
                          <a:effectLst/>
                          <a:latin typeface="Candara" pitchFamily="34" charset="0"/>
                          <a:ea typeface="Cambria"/>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1800" b="1" dirty="0">
                          <a:solidFill>
                            <a:srgbClr val="C0504D"/>
                          </a:solidFill>
                          <a:effectLst/>
                          <a:latin typeface="Candara" pitchFamily="34" charset="0"/>
                          <a:ea typeface="Cambria"/>
                          <a:cs typeface="Times New Roman"/>
                        </a:rPr>
                        <a:t>Marketplace</a:t>
                      </a:r>
                      <a:endParaRPr lang="en-US" sz="1800" dirty="0">
                        <a:effectLst/>
                        <a:latin typeface="Candara" pitchFamily="34" charset="0"/>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0">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1800" dirty="0" smtClean="0">
                        <a:effectLst/>
                        <a:latin typeface="Candara" pitchFamily="34" charset="0"/>
                        <a:ea typeface="Cambria"/>
                        <a:cs typeface="Times New Roman"/>
                      </a:endParaRPr>
                    </a:p>
                    <a:p>
                      <a:pPr marL="0" marR="0" algn="ctr">
                        <a:spcBef>
                          <a:spcPts val="0"/>
                        </a:spcBef>
                        <a:spcAft>
                          <a:spcPts val="0"/>
                        </a:spcAft>
                      </a:pPr>
                      <a:r>
                        <a:rPr lang="en-US" sz="1800" dirty="0" smtClean="0">
                          <a:effectLst/>
                          <a:latin typeface="Candara" pitchFamily="34" charset="0"/>
                          <a:ea typeface="Cambria"/>
                          <a:cs typeface="Times New Roman"/>
                        </a:rPr>
                        <a:t>Eligible </a:t>
                      </a:r>
                      <a:r>
                        <a:rPr lang="en-US" sz="1800" dirty="0">
                          <a:effectLst/>
                          <a:latin typeface="Candara" pitchFamily="34" charset="0"/>
                          <a:ea typeface="Cambria"/>
                          <a:cs typeface="Times New Roman"/>
                        </a:rPr>
                        <a:t>for Coverage?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800" dirty="0" smtClean="0">
                        <a:effectLst/>
                        <a:latin typeface="Candara" pitchFamily="34" charset="0"/>
                        <a:ea typeface="Cambria"/>
                        <a:cs typeface="Times New Roman"/>
                      </a:endParaRPr>
                    </a:p>
                    <a:p>
                      <a:pPr marL="0" marR="0" algn="ctr">
                        <a:spcBef>
                          <a:spcPts val="0"/>
                        </a:spcBef>
                        <a:spcAft>
                          <a:spcPts val="0"/>
                        </a:spcAft>
                      </a:pPr>
                      <a:r>
                        <a:rPr lang="en-US" sz="1800" dirty="0" smtClean="0">
                          <a:effectLst/>
                          <a:latin typeface="Candara" pitchFamily="34" charset="0"/>
                          <a:ea typeface="Cambria"/>
                          <a:cs typeface="Times New Roman"/>
                        </a:rPr>
                        <a:t>Eligible </a:t>
                      </a:r>
                      <a:r>
                        <a:rPr lang="en-US" sz="1800" dirty="0">
                          <a:effectLst/>
                          <a:latin typeface="Candara" pitchFamily="34" charset="0"/>
                          <a:ea typeface="Cambria"/>
                          <a:cs typeface="Times New Roman"/>
                        </a:rPr>
                        <a:t>for Tax Credits?</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5320">
                <a:tc>
                  <a:txBody>
                    <a:bodyPr/>
                    <a:lstStyle/>
                    <a:p>
                      <a:pPr marL="0" marR="0">
                        <a:lnSpc>
                          <a:spcPct val="200000"/>
                        </a:lnSpc>
                        <a:spcBef>
                          <a:spcPts val="500"/>
                        </a:spcBef>
                        <a:spcAft>
                          <a:spcPts val="500"/>
                        </a:spcAft>
                      </a:pPr>
                      <a:r>
                        <a:rPr lang="en-US" sz="1800" dirty="0">
                          <a:effectLst/>
                          <a:latin typeface="Candara" pitchFamily="34" charset="0"/>
                          <a:ea typeface="Cambria"/>
                          <a:cs typeface="Times New Roman"/>
                        </a:rPr>
                        <a:t>  </a:t>
                      </a:r>
                      <a:r>
                        <a:rPr lang="en-US" sz="1800" dirty="0" smtClean="0">
                          <a:effectLst/>
                          <a:latin typeface="Candara" pitchFamily="34" charset="0"/>
                          <a:ea typeface="Cambria"/>
                          <a:cs typeface="Times New Roman"/>
                        </a:rPr>
                        <a:t>- On </a:t>
                      </a:r>
                      <a:r>
                        <a:rPr lang="en-US" sz="1800" dirty="0">
                          <a:effectLst/>
                          <a:latin typeface="Candara" pitchFamily="34" charset="0"/>
                          <a:ea typeface="Cambria"/>
                          <a:cs typeface="Times New Roman"/>
                        </a:rPr>
                        <a:t>bond or diversion pending </a:t>
                      </a:r>
                      <a:r>
                        <a:rPr lang="en-US" sz="1800" dirty="0" smtClean="0">
                          <a:effectLst/>
                          <a:latin typeface="Candara" pitchFamily="34" charset="0"/>
                          <a:ea typeface="Cambria"/>
                          <a:cs typeface="Times New Roman"/>
                        </a:rPr>
                        <a:t>disposition</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500"/>
                        </a:spcBef>
                        <a:spcAft>
                          <a:spcPts val="500"/>
                        </a:spcAft>
                      </a:pPr>
                      <a:r>
                        <a:rPr lang="en-US" sz="1800" dirty="0">
                          <a:effectLst/>
                          <a:latin typeface="Candara" pitchFamily="34" charset="0"/>
                          <a:ea typeface="Cambria"/>
                          <a:cs typeface="Times New Roman"/>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500"/>
                        </a:spcBef>
                        <a:spcAft>
                          <a:spcPts val="500"/>
                        </a:spcAft>
                      </a:pPr>
                      <a:r>
                        <a:rPr lang="en-US" sz="1800" dirty="0">
                          <a:effectLst/>
                          <a:latin typeface="Candara" pitchFamily="34" charset="0"/>
                          <a:ea typeface="Cambria"/>
                          <a:cs typeface="Times New Roman"/>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500"/>
                        </a:spcBef>
                        <a:spcAft>
                          <a:spcPts val="500"/>
                        </a:spcAft>
                      </a:pPr>
                      <a:r>
                        <a:rPr lang="en-US" sz="1800" dirty="0">
                          <a:effectLst/>
                          <a:latin typeface="Candara" pitchFamily="34" charset="0"/>
                          <a:ea typeface="Cambria"/>
                          <a:cs typeface="Times New Roman"/>
                        </a:rPr>
                        <a:t>Yes</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600">
                <a:tc>
                  <a:txBody>
                    <a:bodyPr/>
                    <a:lstStyle/>
                    <a:p>
                      <a:pPr marL="0" marR="0">
                        <a:lnSpc>
                          <a:spcPct val="200000"/>
                        </a:lnSpc>
                        <a:spcBef>
                          <a:spcPts val="500"/>
                        </a:spcBef>
                        <a:spcAft>
                          <a:spcPts val="500"/>
                        </a:spcAft>
                      </a:pPr>
                      <a:r>
                        <a:rPr lang="en-US" sz="1800" dirty="0">
                          <a:effectLst/>
                          <a:latin typeface="Candara" pitchFamily="34" charset="0"/>
                          <a:ea typeface="Cambria"/>
                          <a:cs typeface="Times New Roman"/>
                        </a:rPr>
                        <a:t>  - </a:t>
                      </a:r>
                      <a:r>
                        <a:rPr lang="en-US" sz="1800" dirty="0" smtClean="0">
                          <a:effectLst/>
                          <a:latin typeface="Candara" pitchFamily="34" charset="0"/>
                          <a:ea typeface="Cambria"/>
                          <a:cs typeface="Times New Roman"/>
                        </a:rPr>
                        <a:t>In jail pending disposition</a:t>
                      </a:r>
                      <a:endParaRPr lang="en-US" sz="1800" dirty="0">
                        <a:effectLst/>
                        <a:latin typeface="Candara" pitchFamily="34" charset="0"/>
                        <a:ea typeface="Cambria"/>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500"/>
                        </a:spcBef>
                        <a:spcAft>
                          <a:spcPts val="500"/>
                        </a:spcAft>
                      </a:pPr>
                      <a:r>
                        <a:rPr lang="en-US" sz="1800" b="1" dirty="0">
                          <a:solidFill>
                            <a:srgbClr val="C0504D"/>
                          </a:solidFill>
                          <a:effectLst/>
                          <a:latin typeface="Candara" pitchFamily="34" charset="0"/>
                          <a:ea typeface="Cambria"/>
                          <a:cs typeface="Times New Roman"/>
                        </a:rPr>
                        <a:t>No*</a:t>
                      </a:r>
                      <a:endParaRPr lang="en-US" sz="1800" dirty="0">
                        <a:effectLst/>
                        <a:latin typeface="Candara" pitchFamily="34" charset="0"/>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500"/>
                        </a:spcBef>
                        <a:spcAft>
                          <a:spcPts val="500"/>
                        </a:spcAft>
                      </a:pPr>
                      <a:r>
                        <a:rPr lang="en-US" sz="1800" dirty="0" smtClean="0">
                          <a:effectLst/>
                          <a:latin typeface="Candara" pitchFamily="34" charset="0"/>
                          <a:ea typeface="Cambria"/>
                          <a:cs typeface="Times New Roman"/>
                        </a:rPr>
                        <a:t>Yes**</a:t>
                      </a:r>
                      <a:endParaRPr lang="en-US" sz="1800" dirty="0">
                        <a:effectLst/>
                        <a:latin typeface="Candara" pitchFamily="34" charset="0"/>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500"/>
                        </a:spcBef>
                        <a:spcAft>
                          <a:spcPts val="500"/>
                        </a:spcAft>
                      </a:pPr>
                      <a:r>
                        <a:rPr lang="en-US" sz="1800" dirty="0">
                          <a:effectLst/>
                          <a:latin typeface="Candara" pitchFamily="34" charset="0"/>
                          <a:ea typeface="Cambria"/>
                          <a:cs typeface="Times New Roman"/>
                        </a:rPr>
                        <a:t>Yes</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TextBox 13"/>
          <p:cNvSpPr txBox="1"/>
          <p:nvPr/>
        </p:nvSpPr>
        <p:spPr>
          <a:xfrm>
            <a:off x="228600" y="4215755"/>
            <a:ext cx="8686800" cy="2531462"/>
          </a:xfrm>
          <a:prstGeom prst="rect">
            <a:avLst/>
          </a:prstGeom>
          <a:noFill/>
        </p:spPr>
        <p:txBody>
          <a:bodyPr wrap="square" rtlCol="0">
            <a:spAutoFit/>
          </a:bodyPr>
          <a:lstStyle/>
          <a:p>
            <a:r>
              <a:rPr lang="en-US" dirty="0">
                <a:latin typeface="Candara" panose="020E0502030303020204" pitchFamily="34" charset="0"/>
              </a:rPr>
              <a:t>* The jail or prison facility is responsible for all health care services provided in-house. Medicaid can reimburse for medical care provided to an incarcerated person admitted as an inpatient in a hospital for at least 24 hours. </a:t>
            </a:r>
          </a:p>
          <a:p>
            <a:r>
              <a:rPr lang="en-US" dirty="0">
                <a:latin typeface="Candara" panose="020E0502030303020204" pitchFamily="34" charset="0"/>
              </a:rPr>
              <a:t> </a:t>
            </a:r>
          </a:p>
          <a:p>
            <a:r>
              <a:rPr lang="en-US" dirty="0">
                <a:latin typeface="Candara" panose="020E0502030303020204" pitchFamily="34" charset="0"/>
              </a:rPr>
              <a:t>** Private insurance </a:t>
            </a:r>
            <a:r>
              <a:rPr lang="en-US" b="1" i="1" dirty="0">
                <a:latin typeface="Candara" panose="020E0502030303020204" pitchFamily="34" charset="0"/>
              </a:rPr>
              <a:t>may</a:t>
            </a:r>
            <a:r>
              <a:rPr lang="en-US" dirty="0">
                <a:latin typeface="Candara" panose="020E0502030303020204" pitchFamily="34" charset="0"/>
              </a:rPr>
              <a:t> pay for inpatient or outpatient services received while someone is in jail pretrial as long as the person continues to pay premiums and receives treatment in-network. </a:t>
            </a:r>
          </a:p>
          <a:p>
            <a:pPr marL="400050" lvl="1" indent="-342900">
              <a:lnSpc>
                <a:spcPts val="2880"/>
              </a:lnSpc>
              <a:spcBef>
                <a:spcPts val="1000"/>
              </a:spcBef>
              <a:buFont typeface="Wingdings" pitchFamily="2" charset="2"/>
              <a:buChar char="ü"/>
              <a:defRPr/>
            </a:pPr>
            <a:endParaRPr lang="en-US" sz="2400" dirty="0" smtClean="0">
              <a:latin typeface="Candara"/>
              <a:cs typeface="Candara"/>
            </a:endParaRPr>
          </a:p>
        </p:txBody>
      </p:sp>
      <p:sp>
        <p:nvSpPr>
          <p:cNvPr id="15" name="Slide Number Placeholder 14"/>
          <p:cNvSpPr>
            <a:spLocks noGrp="1"/>
          </p:cNvSpPr>
          <p:nvPr>
            <p:ph type="sldNum" sz="quarter" idx="12"/>
          </p:nvPr>
        </p:nvSpPr>
        <p:spPr/>
        <p:txBody>
          <a:bodyPr/>
          <a:lstStyle/>
          <a:p>
            <a:fld id="{56572F45-4021-4CDD-94D3-EAD5D03F995C}" type="slidenum">
              <a:rPr lang="en-US" smtClean="0"/>
              <a:pPr/>
              <a:t>13</a:t>
            </a:fld>
            <a:endParaRPr lang="en-US" dirty="0"/>
          </a:p>
        </p:txBody>
      </p:sp>
    </p:spTree>
    <p:extLst>
      <p:ext uri="{BB962C8B-B14F-4D97-AF65-F5344CB8AC3E}">
        <p14:creationId xmlns:p14="http://schemas.microsoft.com/office/powerpoint/2010/main" val="24868572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430784"/>
            <a:ext cx="9144000" cy="5427216"/>
          </a:xfrm>
          <a:prstGeom prst="rect">
            <a:avLst/>
          </a:prstGeom>
          <a:solidFill>
            <a:srgbClr val="CCD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1691" y="66674"/>
            <a:ext cx="914400" cy="1180341"/>
          </a:xfrm>
          <a:prstGeom prst="rect">
            <a:avLst/>
          </a:prstGeom>
        </p:spPr>
      </p:pic>
      <p:sp>
        <p:nvSpPr>
          <p:cNvPr id="11" name="Title 1"/>
          <p:cNvSpPr>
            <a:spLocks noGrp="1"/>
          </p:cNvSpPr>
          <p:nvPr>
            <p:ph type="title"/>
          </p:nvPr>
        </p:nvSpPr>
        <p:spPr>
          <a:xfrm>
            <a:off x="299581" y="228600"/>
            <a:ext cx="6702109" cy="1018416"/>
          </a:xfrm>
        </p:spPr>
        <p:txBody>
          <a:bodyPr>
            <a:normAutofit/>
          </a:bodyPr>
          <a:lstStyle/>
          <a:p>
            <a:pPr algn="l"/>
            <a:r>
              <a:rPr lang="en-US" sz="2900" b="1" dirty="0" smtClean="0">
                <a:solidFill>
                  <a:srgbClr val="503E66"/>
                </a:solidFill>
                <a:latin typeface="Candara" panose="020E0502030303020204" pitchFamily="34" charset="0"/>
              </a:rPr>
              <a:t>Eligibility while serving a sentence</a:t>
            </a:r>
            <a:endParaRPr lang="en-US" sz="2900" b="1" dirty="0">
              <a:solidFill>
                <a:srgbClr val="503E66"/>
              </a:solidFill>
              <a:latin typeface="Candara" panose="020E0502030303020204" pitchFamily="34" charset="0"/>
            </a:endParaRPr>
          </a:p>
        </p:txBody>
      </p:sp>
      <p:pic>
        <p:nvPicPr>
          <p:cNvPr id="18" name="Content Placeholder 1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924800" y="45170"/>
            <a:ext cx="1219200" cy="1233214"/>
          </a:xfrm>
        </p:spPr>
      </p:pic>
      <p:sp>
        <p:nvSpPr>
          <p:cNvPr id="12" name="Rectangle 11"/>
          <p:cNvSpPr/>
          <p:nvPr/>
        </p:nvSpPr>
        <p:spPr>
          <a:xfrm>
            <a:off x="838200" y="1278384"/>
            <a:ext cx="8305800" cy="152400"/>
          </a:xfrm>
          <a:prstGeom prst="rect">
            <a:avLst/>
          </a:prstGeom>
          <a:solidFill>
            <a:srgbClr val="96A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152400" y="1583184"/>
            <a:ext cx="8763000" cy="5046216"/>
          </a:xfrm>
          <a:prstGeom prst="rect">
            <a:avLst/>
          </a:prstGeom>
          <a:solidFill>
            <a:srgbClr val="F3F6F0"/>
          </a:solidFill>
          <a:ln>
            <a:solidFill>
              <a:srgbClr val="96AB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ntent Placeholder 2"/>
          <p:cNvSpPr txBox="1">
            <a:spLocks/>
          </p:cNvSpPr>
          <p:nvPr/>
        </p:nvSpPr>
        <p:spPr>
          <a:xfrm>
            <a:off x="228600" y="1583184"/>
            <a:ext cx="8534400" cy="464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None/>
            </a:pPr>
            <a:endParaRPr lang="en-US" sz="2800" dirty="0">
              <a:solidFill>
                <a:srgbClr val="503E66"/>
              </a:solidFill>
              <a:latin typeface="Candara"/>
              <a:cs typeface="Candara"/>
            </a:endParaRPr>
          </a:p>
        </p:txBody>
      </p:sp>
      <p:sp>
        <p:nvSpPr>
          <p:cNvPr id="20" name="Rectangle 19"/>
          <p:cNvSpPr/>
          <p:nvPr/>
        </p:nvSpPr>
        <p:spPr>
          <a:xfrm>
            <a:off x="0" y="1278384"/>
            <a:ext cx="838200" cy="152400"/>
          </a:xfrm>
          <a:prstGeom prst="rect">
            <a:avLst/>
          </a:prstGeom>
          <a:solidFill>
            <a:srgbClr val="503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3E66"/>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049133252"/>
              </p:ext>
            </p:extLst>
          </p:nvPr>
        </p:nvGraphicFramePr>
        <p:xfrm>
          <a:off x="228600" y="1600200"/>
          <a:ext cx="8610598" cy="3276600"/>
        </p:xfrm>
        <a:graphic>
          <a:graphicData uri="http://schemas.openxmlformats.org/drawingml/2006/table">
            <a:tbl>
              <a:tblPr firstRow="1" firstCol="1" bandRow="1" bandCol="1"/>
              <a:tblGrid>
                <a:gridCol w="4131766"/>
                <a:gridCol w="1492944"/>
                <a:gridCol w="1492944"/>
                <a:gridCol w="1492944"/>
              </a:tblGrid>
              <a:tr h="0">
                <a:tc rowSpan="2">
                  <a:txBody>
                    <a:bodyPr/>
                    <a:lstStyle/>
                    <a:p>
                      <a:pPr marL="0" marR="0">
                        <a:spcBef>
                          <a:spcPts val="0"/>
                        </a:spcBef>
                        <a:spcAft>
                          <a:spcPts val="0"/>
                        </a:spcAft>
                      </a:pPr>
                      <a:r>
                        <a:rPr lang="en-US" sz="1800" dirty="0">
                          <a:effectLst/>
                          <a:latin typeface="Candara" pitchFamily="34" charset="0"/>
                          <a:ea typeface="Cambria"/>
                          <a:cs typeface="Times New Roman"/>
                        </a:rPr>
                        <a:t> </a:t>
                      </a:r>
                    </a:p>
                    <a:p>
                      <a:pPr marL="0" marR="0">
                        <a:spcBef>
                          <a:spcPts val="0"/>
                        </a:spcBef>
                        <a:spcAft>
                          <a:spcPts val="0"/>
                        </a:spcAft>
                      </a:pPr>
                      <a:r>
                        <a:rPr lang="en-US" sz="1800" b="1" dirty="0" smtClean="0">
                          <a:effectLst/>
                          <a:latin typeface="Candara" pitchFamily="34" charset="0"/>
                          <a:ea typeface="Cambria"/>
                          <a:cs typeface="Times New Roman"/>
                        </a:rPr>
                        <a:t>Serving Sentence</a:t>
                      </a:r>
                      <a:endParaRPr lang="en-US" sz="1800" dirty="0">
                        <a:effectLst/>
                        <a:latin typeface="Candara" pitchFamily="34" charset="0"/>
                        <a:ea typeface="Cambria"/>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1800" dirty="0">
                          <a:effectLst/>
                          <a:latin typeface="Candara" pitchFamily="34" charset="0"/>
                          <a:ea typeface="Cambria"/>
                          <a:cs typeface="Times New Roman"/>
                        </a:rPr>
                        <a:t> </a:t>
                      </a:r>
                    </a:p>
                    <a:p>
                      <a:pPr marL="0" marR="0" algn="ctr">
                        <a:spcBef>
                          <a:spcPts val="0"/>
                        </a:spcBef>
                        <a:spcAft>
                          <a:spcPts val="0"/>
                        </a:spcAft>
                      </a:pPr>
                      <a:r>
                        <a:rPr lang="en-US" sz="1800" dirty="0">
                          <a:effectLst/>
                          <a:latin typeface="Candara" pitchFamily="34" charset="0"/>
                          <a:ea typeface="Cambria"/>
                          <a:cs typeface="Times New Roman"/>
                        </a:rPr>
                        <a:t>Eligible for </a:t>
                      </a:r>
                      <a:r>
                        <a:rPr lang="en-US" sz="1800" b="1" dirty="0">
                          <a:solidFill>
                            <a:srgbClr val="C0504D"/>
                          </a:solidFill>
                          <a:effectLst/>
                          <a:latin typeface="Candara" pitchFamily="34" charset="0"/>
                          <a:ea typeface="Cambria"/>
                          <a:cs typeface="Times New Roman"/>
                        </a:rPr>
                        <a:t>Medicaid</a:t>
                      </a:r>
                      <a:r>
                        <a:rPr lang="en-US" sz="1800" dirty="0">
                          <a:effectLst/>
                          <a:latin typeface="Candara" pitchFamily="34" charset="0"/>
                          <a:ea typeface="Cambria"/>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1800" b="1" dirty="0" smtClean="0">
                          <a:solidFill>
                            <a:srgbClr val="C0504D"/>
                          </a:solidFill>
                          <a:effectLst/>
                          <a:latin typeface="Candara" pitchFamily="34" charset="0"/>
                          <a:ea typeface="Cambria"/>
                          <a:cs typeface="Times New Roman"/>
                        </a:rPr>
                        <a:t>Marketplace**</a:t>
                      </a:r>
                      <a:endParaRPr lang="en-US" sz="1800" dirty="0">
                        <a:effectLst/>
                        <a:latin typeface="Candara" pitchFamily="34" charset="0"/>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0">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800" dirty="0">
                          <a:effectLst/>
                          <a:latin typeface="Candara" pitchFamily="34" charset="0"/>
                          <a:ea typeface="Cambria"/>
                          <a:cs typeface="Times New Roman"/>
                        </a:rPr>
                        <a:t>Eligible for Coverage?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Candara" pitchFamily="34" charset="0"/>
                          <a:ea typeface="Cambria"/>
                          <a:cs typeface="Times New Roman"/>
                        </a:rPr>
                        <a:t>Eligible for Tax Credits?</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4840">
                <a:tc>
                  <a:txBody>
                    <a:bodyPr/>
                    <a:lstStyle/>
                    <a:p>
                      <a:pPr marL="0" marR="0">
                        <a:lnSpc>
                          <a:spcPct val="200000"/>
                        </a:lnSpc>
                        <a:spcBef>
                          <a:spcPts val="200"/>
                        </a:spcBef>
                        <a:spcAft>
                          <a:spcPts val="200"/>
                        </a:spcAft>
                      </a:pPr>
                      <a:r>
                        <a:rPr lang="en-US" sz="1800" dirty="0">
                          <a:effectLst/>
                          <a:latin typeface="Candara" pitchFamily="34" charset="0"/>
                          <a:ea typeface="Cambria"/>
                          <a:cs typeface="Times New Roman"/>
                        </a:rPr>
                        <a:t>  </a:t>
                      </a:r>
                      <a:r>
                        <a:rPr lang="en-US" sz="1800" dirty="0" smtClean="0">
                          <a:effectLst/>
                          <a:latin typeface="Candara" pitchFamily="34" charset="0"/>
                          <a:ea typeface="Cambria"/>
                          <a:cs typeface="Times New Roman"/>
                        </a:rPr>
                        <a:t>In</a:t>
                      </a:r>
                      <a:r>
                        <a:rPr lang="en-US" sz="1800" baseline="0" dirty="0" smtClean="0">
                          <a:effectLst/>
                          <a:latin typeface="Candara" pitchFamily="34" charset="0"/>
                          <a:ea typeface="Cambria"/>
                          <a:cs typeface="Times New Roman"/>
                        </a:rPr>
                        <a:t> </a:t>
                      </a:r>
                      <a:r>
                        <a:rPr lang="en-US" sz="1800" dirty="0" smtClean="0">
                          <a:effectLst/>
                          <a:latin typeface="Candara" pitchFamily="34" charset="0"/>
                          <a:ea typeface="Cambria"/>
                          <a:cs typeface="Times New Roman"/>
                        </a:rPr>
                        <a:t>Jail</a:t>
                      </a:r>
                      <a:endParaRPr lang="en-US" sz="1800" dirty="0">
                        <a:effectLst/>
                        <a:latin typeface="Candara" pitchFamily="34" charset="0"/>
                        <a:ea typeface="Cambria"/>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200"/>
                        </a:spcBef>
                        <a:spcAft>
                          <a:spcPts val="200"/>
                        </a:spcAft>
                      </a:pPr>
                      <a:r>
                        <a:rPr lang="en-US" sz="1800" b="1" dirty="0">
                          <a:solidFill>
                            <a:srgbClr val="C0504D"/>
                          </a:solidFill>
                          <a:effectLst/>
                          <a:latin typeface="Candara" pitchFamily="34" charset="0"/>
                          <a:ea typeface="Cambria"/>
                          <a:cs typeface="Times New Roman"/>
                        </a:rPr>
                        <a:t>No* </a:t>
                      </a:r>
                      <a:endParaRPr lang="en-US" sz="1800" dirty="0">
                        <a:effectLst/>
                        <a:latin typeface="Candara" pitchFamily="34" charset="0"/>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dirty="0" smtClean="0"/>
                    </a:p>
                    <a:p>
                      <a:pPr algn="ctr"/>
                      <a:r>
                        <a:rPr lang="en-US" dirty="0" smtClean="0"/>
                        <a:t>No</a:t>
                      </a:r>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dirty="0" smtClean="0"/>
                    </a:p>
                    <a:p>
                      <a:pPr algn="ctr"/>
                      <a:r>
                        <a:rPr lang="en-US" dirty="0" smtClean="0"/>
                        <a:t>No</a:t>
                      </a:r>
                      <a:endParaRPr lang="en-US" dirty="0"/>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600">
                <a:tc>
                  <a:txBody>
                    <a:bodyPr/>
                    <a:lstStyle/>
                    <a:p>
                      <a:pPr marL="0" marR="0">
                        <a:lnSpc>
                          <a:spcPct val="200000"/>
                        </a:lnSpc>
                        <a:spcBef>
                          <a:spcPts val="200"/>
                        </a:spcBef>
                        <a:spcAft>
                          <a:spcPts val="200"/>
                        </a:spcAft>
                      </a:pPr>
                      <a:r>
                        <a:rPr lang="en-US" sz="1800" dirty="0">
                          <a:effectLst/>
                          <a:latin typeface="Candara" pitchFamily="34" charset="0"/>
                          <a:ea typeface="Cambria"/>
                          <a:cs typeface="Times New Roman"/>
                        </a:rPr>
                        <a:t>  </a:t>
                      </a:r>
                      <a:r>
                        <a:rPr lang="en-US" sz="1800" dirty="0" smtClean="0">
                          <a:effectLst/>
                          <a:latin typeface="Candara" pitchFamily="34" charset="0"/>
                          <a:ea typeface="Cambria"/>
                          <a:cs typeface="Times New Roman"/>
                        </a:rPr>
                        <a:t>In</a:t>
                      </a:r>
                      <a:r>
                        <a:rPr lang="en-US" sz="1800" baseline="0" dirty="0" smtClean="0">
                          <a:effectLst/>
                          <a:latin typeface="Candara" pitchFamily="34" charset="0"/>
                          <a:ea typeface="Cambria"/>
                          <a:cs typeface="Times New Roman"/>
                        </a:rPr>
                        <a:t> </a:t>
                      </a:r>
                      <a:r>
                        <a:rPr lang="en-US" sz="1800" dirty="0" smtClean="0">
                          <a:effectLst/>
                          <a:latin typeface="Candara" pitchFamily="34" charset="0"/>
                          <a:ea typeface="Cambria"/>
                          <a:cs typeface="Times New Roman"/>
                        </a:rPr>
                        <a:t>Prison</a:t>
                      </a:r>
                      <a:endParaRPr lang="en-US" sz="1800" dirty="0">
                        <a:effectLst/>
                        <a:latin typeface="Candara" pitchFamily="34" charset="0"/>
                        <a:ea typeface="Cambria"/>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200"/>
                        </a:spcBef>
                        <a:spcAft>
                          <a:spcPts val="200"/>
                        </a:spcAft>
                      </a:pPr>
                      <a:r>
                        <a:rPr lang="en-US" sz="1800" b="1" dirty="0">
                          <a:solidFill>
                            <a:srgbClr val="C0504D"/>
                          </a:solidFill>
                          <a:effectLst/>
                          <a:latin typeface="Candara" pitchFamily="34" charset="0"/>
                          <a:ea typeface="Cambria"/>
                          <a:cs typeface="Times New Roman"/>
                        </a:rPr>
                        <a:t>No*</a:t>
                      </a:r>
                      <a:endParaRPr lang="en-US" sz="1800" dirty="0">
                        <a:effectLst/>
                        <a:latin typeface="Candara" pitchFamily="34" charset="0"/>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200"/>
                        </a:spcBef>
                        <a:spcAft>
                          <a:spcPts val="200"/>
                        </a:spcAft>
                      </a:pPr>
                      <a:r>
                        <a:rPr lang="en-US" sz="1800" dirty="0" smtClean="0">
                          <a:effectLst/>
                          <a:latin typeface="Candara" pitchFamily="34" charset="0"/>
                          <a:ea typeface="Cambria"/>
                          <a:cs typeface="Times New Roman"/>
                        </a:rPr>
                        <a:t>No</a:t>
                      </a:r>
                      <a:endParaRPr lang="en-US" sz="1800" dirty="0">
                        <a:effectLst/>
                        <a:latin typeface="Candara" pitchFamily="34" charset="0"/>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200"/>
                        </a:spcBef>
                        <a:spcAft>
                          <a:spcPts val="200"/>
                        </a:spcAft>
                      </a:pPr>
                      <a:r>
                        <a:rPr lang="en-US" sz="1800" dirty="0" smtClean="0">
                          <a:effectLst/>
                          <a:latin typeface="Candara" pitchFamily="34" charset="0"/>
                          <a:ea typeface="Cambria"/>
                          <a:cs typeface="Times New Roman"/>
                        </a:rPr>
                        <a:t>No</a:t>
                      </a:r>
                      <a:endParaRPr lang="en-US" sz="1800" dirty="0">
                        <a:effectLst/>
                        <a:latin typeface="Candara" pitchFamily="34" charset="0"/>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600">
                <a:tc>
                  <a:txBody>
                    <a:bodyPr/>
                    <a:lstStyle/>
                    <a:p>
                      <a:pPr marL="0" marR="0">
                        <a:lnSpc>
                          <a:spcPct val="200000"/>
                        </a:lnSpc>
                        <a:spcBef>
                          <a:spcPts val="200"/>
                        </a:spcBef>
                        <a:spcAft>
                          <a:spcPts val="200"/>
                        </a:spcAft>
                      </a:pPr>
                      <a:r>
                        <a:rPr lang="en-US" sz="1800" dirty="0" smtClean="0">
                          <a:effectLst/>
                          <a:latin typeface="Candara" pitchFamily="34" charset="0"/>
                          <a:ea typeface="Cambria"/>
                          <a:cs typeface="Times New Roman"/>
                        </a:rPr>
                        <a:t>Probation</a:t>
                      </a:r>
                      <a:endParaRPr lang="en-US" sz="1800" dirty="0">
                        <a:effectLst/>
                        <a:latin typeface="Candara" pitchFamily="34" charset="0"/>
                        <a:ea typeface="Cambria"/>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200"/>
                        </a:spcBef>
                        <a:spcAft>
                          <a:spcPts val="200"/>
                        </a:spcAft>
                      </a:pPr>
                      <a:r>
                        <a:rPr lang="en-US" sz="1800" dirty="0" smtClean="0">
                          <a:effectLst/>
                          <a:latin typeface="Candara" pitchFamily="34" charset="0"/>
                          <a:ea typeface="Cambria"/>
                          <a:cs typeface="Times New Roman"/>
                        </a:rPr>
                        <a:t>Yes</a:t>
                      </a:r>
                      <a:endParaRPr lang="en-US" sz="1800" dirty="0">
                        <a:effectLst/>
                        <a:latin typeface="Candara" pitchFamily="34" charset="0"/>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200"/>
                        </a:spcBef>
                        <a:spcAft>
                          <a:spcPts val="200"/>
                        </a:spcAft>
                      </a:pPr>
                      <a:r>
                        <a:rPr lang="en-US" sz="1800" dirty="0" smtClean="0">
                          <a:effectLst/>
                          <a:latin typeface="Candara" pitchFamily="34" charset="0"/>
                          <a:ea typeface="Cambria"/>
                          <a:cs typeface="Times New Roman"/>
                        </a:rPr>
                        <a:t>Yes</a:t>
                      </a:r>
                      <a:endParaRPr lang="en-US" sz="1800" dirty="0">
                        <a:effectLst/>
                        <a:latin typeface="Candara" pitchFamily="34" charset="0"/>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200"/>
                        </a:spcBef>
                        <a:spcAft>
                          <a:spcPts val="200"/>
                        </a:spcAft>
                      </a:pPr>
                      <a:r>
                        <a:rPr lang="en-US" sz="1800" dirty="0" smtClean="0">
                          <a:effectLst/>
                          <a:latin typeface="Candara" pitchFamily="34" charset="0"/>
                          <a:ea typeface="Cambria"/>
                          <a:cs typeface="Times New Roman"/>
                        </a:rPr>
                        <a:t>Yes</a:t>
                      </a:r>
                      <a:endParaRPr lang="en-US" sz="1800" dirty="0">
                        <a:effectLst/>
                        <a:latin typeface="Candara" pitchFamily="34" charset="0"/>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600">
                <a:tc>
                  <a:txBody>
                    <a:bodyPr/>
                    <a:lstStyle/>
                    <a:p>
                      <a:pPr marL="0" marR="0">
                        <a:lnSpc>
                          <a:spcPct val="200000"/>
                        </a:lnSpc>
                        <a:spcBef>
                          <a:spcPts val="200"/>
                        </a:spcBef>
                        <a:spcAft>
                          <a:spcPts val="200"/>
                        </a:spcAft>
                      </a:pPr>
                      <a:r>
                        <a:rPr lang="en-US" sz="1800" dirty="0" smtClean="0">
                          <a:effectLst/>
                          <a:latin typeface="Candara" pitchFamily="34" charset="0"/>
                          <a:ea typeface="Cambria"/>
                          <a:cs typeface="Times New Roman"/>
                        </a:rPr>
                        <a:t>Parole</a:t>
                      </a:r>
                      <a:endParaRPr lang="en-US" sz="1800" dirty="0">
                        <a:effectLst/>
                        <a:latin typeface="Candara" pitchFamily="34" charset="0"/>
                        <a:ea typeface="Cambria"/>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200"/>
                        </a:spcBef>
                        <a:spcAft>
                          <a:spcPts val="200"/>
                        </a:spcAft>
                      </a:pPr>
                      <a:r>
                        <a:rPr lang="en-US" sz="1800" dirty="0" smtClean="0">
                          <a:effectLst/>
                          <a:latin typeface="Candara" pitchFamily="34" charset="0"/>
                          <a:ea typeface="Cambria"/>
                          <a:cs typeface="Times New Roman"/>
                        </a:rPr>
                        <a:t>Yes</a:t>
                      </a:r>
                      <a:endParaRPr lang="en-US" sz="1800" dirty="0">
                        <a:effectLst/>
                        <a:latin typeface="Candara" pitchFamily="34" charset="0"/>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200"/>
                        </a:spcBef>
                        <a:spcAft>
                          <a:spcPts val="200"/>
                        </a:spcAft>
                      </a:pPr>
                      <a:r>
                        <a:rPr lang="en-US" sz="1800" dirty="0" smtClean="0">
                          <a:effectLst/>
                          <a:latin typeface="Candara" pitchFamily="34" charset="0"/>
                          <a:ea typeface="Cambria"/>
                          <a:cs typeface="Times New Roman"/>
                        </a:rPr>
                        <a:t>Yes</a:t>
                      </a:r>
                      <a:endParaRPr lang="en-US" sz="1800" dirty="0">
                        <a:effectLst/>
                        <a:latin typeface="Candara" pitchFamily="34" charset="0"/>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200"/>
                        </a:spcBef>
                        <a:spcAft>
                          <a:spcPts val="200"/>
                        </a:spcAft>
                      </a:pPr>
                      <a:r>
                        <a:rPr lang="en-US" sz="1800" dirty="0" smtClean="0">
                          <a:effectLst/>
                          <a:latin typeface="Candara" pitchFamily="34" charset="0"/>
                          <a:ea typeface="Cambria"/>
                          <a:cs typeface="Times New Roman"/>
                        </a:rPr>
                        <a:t>Yes</a:t>
                      </a:r>
                      <a:endParaRPr lang="en-US" sz="1800" dirty="0">
                        <a:effectLst/>
                        <a:latin typeface="Candara" pitchFamily="34" charset="0"/>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TextBox 13"/>
          <p:cNvSpPr txBox="1"/>
          <p:nvPr/>
        </p:nvSpPr>
        <p:spPr>
          <a:xfrm>
            <a:off x="299581" y="4972212"/>
            <a:ext cx="8686800" cy="2062103"/>
          </a:xfrm>
          <a:prstGeom prst="rect">
            <a:avLst/>
          </a:prstGeom>
          <a:noFill/>
        </p:spPr>
        <p:txBody>
          <a:bodyPr wrap="square" rtlCol="0">
            <a:spAutoFit/>
          </a:bodyPr>
          <a:lstStyle/>
          <a:p>
            <a:r>
              <a:rPr lang="en-US" sz="1600" dirty="0" smtClean="0">
                <a:latin typeface="Candara" panose="020E0502030303020204" pitchFamily="34" charset="0"/>
              </a:rPr>
              <a:t>* The </a:t>
            </a:r>
            <a:r>
              <a:rPr lang="en-US" sz="1600" dirty="0">
                <a:latin typeface="Candara" panose="020E0502030303020204" pitchFamily="34" charset="0"/>
              </a:rPr>
              <a:t>jail or prison facility is responsible for all health care services provided in-house. Medicaid can reimburse for medical care provided to an incarcerated </a:t>
            </a:r>
            <a:r>
              <a:rPr lang="en-US" sz="1600" dirty="0" smtClean="0">
                <a:latin typeface="Candara" panose="020E0502030303020204" pitchFamily="34" charset="0"/>
              </a:rPr>
              <a:t>person admitted </a:t>
            </a:r>
            <a:r>
              <a:rPr lang="en-US" sz="1600" dirty="0">
                <a:latin typeface="Candara" panose="020E0502030303020204" pitchFamily="34" charset="0"/>
              </a:rPr>
              <a:t>as an inpatient in a hospital for at least 24 hours. </a:t>
            </a:r>
            <a:r>
              <a:rPr lang="en-US" sz="1600" dirty="0" smtClean="0">
                <a:latin typeface="Candara" panose="020E0502030303020204" pitchFamily="34" charset="0"/>
              </a:rPr>
              <a:t/>
            </a:r>
            <a:br>
              <a:rPr lang="en-US" sz="1600" dirty="0" smtClean="0">
                <a:latin typeface="Candara" panose="020E0502030303020204" pitchFamily="34" charset="0"/>
              </a:rPr>
            </a:br>
            <a:endParaRPr lang="en-US" sz="1600" dirty="0" smtClean="0">
              <a:latin typeface="Candara" panose="020E0502030303020204" pitchFamily="34" charset="0"/>
            </a:endParaRPr>
          </a:p>
          <a:p>
            <a:r>
              <a:rPr lang="en-US" sz="1600" dirty="0" smtClean="0">
                <a:latin typeface="Candara" panose="020E0502030303020204" pitchFamily="34" charset="0"/>
              </a:rPr>
              <a:t>**</a:t>
            </a:r>
            <a:r>
              <a:rPr lang="en-US" sz="1600" dirty="0">
                <a:latin typeface="Candara" panose="020E0502030303020204" pitchFamily="34" charset="0"/>
              </a:rPr>
              <a:t>Marketplace enrollment must be discontinued within 30 days of being sentenced to a period of incarceration</a:t>
            </a:r>
            <a:r>
              <a:rPr lang="en-US" sz="1600" dirty="0" smtClean="0">
                <a:latin typeface="Candara" panose="020E0502030303020204" pitchFamily="34" charset="0"/>
              </a:rPr>
              <a:t>.</a:t>
            </a:r>
            <a:r>
              <a:rPr lang="en-US" sz="1400" dirty="0" smtClean="0"/>
              <a:t/>
            </a:r>
            <a:br>
              <a:rPr lang="en-US" sz="1400" dirty="0" smtClean="0"/>
            </a:br>
            <a:endParaRPr lang="en-US" sz="1400" dirty="0" smtClean="0"/>
          </a:p>
          <a:p>
            <a:r>
              <a:rPr lang="en-US" dirty="0" smtClean="0"/>
              <a:t> </a:t>
            </a:r>
            <a:endParaRPr lang="en-US" dirty="0"/>
          </a:p>
        </p:txBody>
      </p:sp>
      <p:sp>
        <p:nvSpPr>
          <p:cNvPr id="15" name="Slide Number Placeholder 14"/>
          <p:cNvSpPr>
            <a:spLocks noGrp="1"/>
          </p:cNvSpPr>
          <p:nvPr>
            <p:ph type="sldNum" sz="quarter" idx="12"/>
          </p:nvPr>
        </p:nvSpPr>
        <p:spPr/>
        <p:txBody>
          <a:bodyPr/>
          <a:lstStyle/>
          <a:p>
            <a:fld id="{56572F45-4021-4CDD-94D3-EAD5D03F995C}" type="slidenum">
              <a:rPr lang="en-US" smtClean="0"/>
              <a:pPr/>
              <a:t>14</a:t>
            </a:fld>
            <a:endParaRPr lang="en-US" dirty="0"/>
          </a:p>
        </p:txBody>
      </p:sp>
    </p:spTree>
    <p:extLst>
      <p:ext uri="{BB962C8B-B14F-4D97-AF65-F5344CB8AC3E}">
        <p14:creationId xmlns:p14="http://schemas.microsoft.com/office/powerpoint/2010/main" val="36169003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430784"/>
            <a:ext cx="9144000" cy="5427216"/>
          </a:xfrm>
          <a:prstGeom prst="rect">
            <a:avLst/>
          </a:prstGeom>
          <a:solidFill>
            <a:srgbClr val="CCD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1691" y="66674"/>
            <a:ext cx="914400" cy="1180341"/>
          </a:xfrm>
          <a:prstGeom prst="rect">
            <a:avLst/>
          </a:prstGeom>
        </p:spPr>
      </p:pic>
      <p:sp>
        <p:nvSpPr>
          <p:cNvPr id="11" name="Title 1"/>
          <p:cNvSpPr>
            <a:spLocks noGrp="1"/>
          </p:cNvSpPr>
          <p:nvPr>
            <p:ph type="title"/>
          </p:nvPr>
        </p:nvSpPr>
        <p:spPr>
          <a:xfrm>
            <a:off x="228600" y="228600"/>
            <a:ext cx="6705600" cy="1018416"/>
          </a:xfrm>
        </p:spPr>
        <p:txBody>
          <a:bodyPr>
            <a:normAutofit/>
          </a:bodyPr>
          <a:lstStyle/>
          <a:p>
            <a:pPr algn="l"/>
            <a:r>
              <a:rPr lang="en-US" sz="3000" b="1" dirty="0" smtClean="0">
                <a:solidFill>
                  <a:srgbClr val="503E66"/>
                </a:solidFill>
                <a:latin typeface="Candara" panose="020E0502030303020204" pitchFamily="34" charset="0"/>
              </a:rPr>
              <a:t>Eligibility in Community Corrections (“halfway house”)</a:t>
            </a:r>
            <a:endParaRPr lang="en-US" sz="3000" b="1" dirty="0">
              <a:solidFill>
                <a:srgbClr val="503E66"/>
              </a:solidFill>
              <a:latin typeface="Candara" panose="020E0502030303020204" pitchFamily="34" charset="0"/>
            </a:endParaRPr>
          </a:p>
        </p:txBody>
      </p:sp>
      <p:pic>
        <p:nvPicPr>
          <p:cNvPr id="18" name="Content Placeholder 1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924800" y="45170"/>
            <a:ext cx="1219200" cy="1233214"/>
          </a:xfrm>
        </p:spPr>
      </p:pic>
      <p:sp>
        <p:nvSpPr>
          <p:cNvPr id="12" name="Rectangle 11"/>
          <p:cNvSpPr/>
          <p:nvPr/>
        </p:nvSpPr>
        <p:spPr>
          <a:xfrm>
            <a:off x="838200" y="1278384"/>
            <a:ext cx="8305800" cy="152400"/>
          </a:xfrm>
          <a:prstGeom prst="rect">
            <a:avLst/>
          </a:prstGeom>
          <a:solidFill>
            <a:srgbClr val="96A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190500" y="1574361"/>
            <a:ext cx="8763000" cy="5046216"/>
          </a:xfrm>
          <a:prstGeom prst="rect">
            <a:avLst/>
          </a:prstGeom>
          <a:solidFill>
            <a:srgbClr val="F3F6F0"/>
          </a:solidFill>
          <a:ln>
            <a:solidFill>
              <a:srgbClr val="96AB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ntent Placeholder 2"/>
          <p:cNvSpPr txBox="1">
            <a:spLocks/>
          </p:cNvSpPr>
          <p:nvPr/>
        </p:nvSpPr>
        <p:spPr>
          <a:xfrm>
            <a:off x="228600" y="1583184"/>
            <a:ext cx="8534400" cy="464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None/>
            </a:pPr>
            <a:endParaRPr lang="en-US" sz="2800" dirty="0">
              <a:solidFill>
                <a:srgbClr val="503E66"/>
              </a:solidFill>
              <a:latin typeface="Candara"/>
              <a:cs typeface="Candara"/>
            </a:endParaRPr>
          </a:p>
        </p:txBody>
      </p:sp>
      <p:sp>
        <p:nvSpPr>
          <p:cNvPr id="20" name="Rectangle 19"/>
          <p:cNvSpPr/>
          <p:nvPr/>
        </p:nvSpPr>
        <p:spPr>
          <a:xfrm>
            <a:off x="0" y="1278384"/>
            <a:ext cx="838200" cy="152400"/>
          </a:xfrm>
          <a:prstGeom prst="rect">
            <a:avLst/>
          </a:prstGeom>
          <a:solidFill>
            <a:srgbClr val="503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3E66"/>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459490884"/>
              </p:ext>
            </p:extLst>
          </p:nvPr>
        </p:nvGraphicFramePr>
        <p:xfrm>
          <a:off x="228600" y="1599133"/>
          <a:ext cx="8686800" cy="1295400"/>
        </p:xfrm>
        <a:graphic>
          <a:graphicData uri="http://schemas.openxmlformats.org/drawingml/2006/table">
            <a:tbl>
              <a:tblPr firstRow="1" firstCol="1" bandRow="1" bandCol="1"/>
              <a:tblGrid>
                <a:gridCol w="4335064"/>
                <a:gridCol w="1339424"/>
                <a:gridCol w="1506156"/>
                <a:gridCol w="1506156"/>
              </a:tblGrid>
              <a:tr h="0">
                <a:tc rowSpan="2">
                  <a:txBody>
                    <a:bodyPr/>
                    <a:lstStyle/>
                    <a:p>
                      <a:pPr marL="0" marR="0">
                        <a:spcBef>
                          <a:spcPts val="0"/>
                        </a:spcBef>
                        <a:spcAft>
                          <a:spcPts val="0"/>
                        </a:spcAft>
                      </a:pPr>
                      <a:r>
                        <a:rPr lang="en-US" sz="1800" dirty="0">
                          <a:effectLst/>
                          <a:latin typeface="Candara" pitchFamily="34" charset="0"/>
                          <a:ea typeface="Cambria"/>
                          <a:cs typeface="Times New Roman"/>
                        </a:rPr>
                        <a:t> </a:t>
                      </a:r>
                    </a:p>
                    <a:p>
                      <a:pPr marL="0" marR="0">
                        <a:spcBef>
                          <a:spcPts val="0"/>
                        </a:spcBef>
                        <a:spcAft>
                          <a:spcPts val="0"/>
                        </a:spcAft>
                      </a:pPr>
                      <a:r>
                        <a:rPr lang="en-US" sz="1800" b="1" dirty="0">
                          <a:effectLst/>
                          <a:latin typeface="Candara" pitchFamily="34" charset="0"/>
                          <a:ea typeface="Cambria"/>
                          <a:cs typeface="Times New Roman"/>
                        </a:rPr>
                        <a:t>Community Corrections</a:t>
                      </a:r>
                      <a:endParaRPr lang="en-US" sz="1800" dirty="0">
                        <a:effectLst/>
                        <a:latin typeface="Candara" pitchFamily="34" charset="0"/>
                        <a:ea typeface="Cambria"/>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1800" dirty="0">
                          <a:effectLst/>
                          <a:latin typeface="Candara" pitchFamily="34" charset="0"/>
                          <a:ea typeface="Cambria"/>
                          <a:cs typeface="Times New Roman"/>
                        </a:rPr>
                        <a:t> </a:t>
                      </a:r>
                    </a:p>
                    <a:p>
                      <a:pPr marL="0" marR="0" algn="ctr">
                        <a:spcBef>
                          <a:spcPts val="0"/>
                        </a:spcBef>
                        <a:spcAft>
                          <a:spcPts val="0"/>
                        </a:spcAft>
                      </a:pPr>
                      <a:r>
                        <a:rPr lang="en-US" sz="1800" dirty="0">
                          <a:effectLst/>
                          <a:latin typeface="Candara" pitchFamily="34" charset="0"/>
                          <a:ea typeface="Cambria"/>
                          <a:cs typeface="Times New Roman"/>
                        </a:rPr>
                        <a:t>Eligible for </a:t>
                      </a:r>
                      <a:r>
                        <a:rPr lang="en-US" sz="1800" b="1" dirty="0">
                          <a:solidFill>
                            <a:srgbClr val="C0504D"/>
                          </a:solidFill>
                          <a:effectLst/>
                          <a:latin typeface="Candara" pitchFamily="34" charset="0"/>
                          <a:ea typeface="Cambria"/>
                          <a:cs typeface="Times New Roman"/>
                        </a:rPr>
                        <a:t>Medicaid</a:t>
                      </a:r>
                      <a:r>
                        <a:rPr lang="en-US" sz="1800" dirty="0">
                          <a:effectLst/>
                          <a:latin typeface="Candara" pitchFamily="34" charset="0"/>
                          <a:ea typeface="Cambria"/>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1800" b="1" dirty="0">
                          <a:solidFill>
                            <a:srgbClr val="C0504D"/>
                          </a:solidFill>
                          <a:effectLst/>
                          <a:latin typeface="Candara" pitchFamily="34" charset="0"/>
                          <a:ea typeface="Cambria"/>
                          <a:cs typeface="Times New Roman"/>
                        </a:rPr>
                        <a:t>Marketplace</a:t>
                      </a:r>
                      <a:endParaRPr lang="en-US" sz="1800" dirty="0">
                        <a:effectLst/>
                        <a:latin typeface="Candara" pitchFamily="34" charset="0"/>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0">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800" dirty="0">
                          <a:effectLst/>
                          <a:latin typeface="Candara" pitchFamily="34" charset="0"/>
                          <a:ea typeface="Cambria"/>
                          <a:cs typeface="Times New Roman"/>
                        </a:rPr>
                        <a:t>Eligible for Coverage?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Candara" pitchFamily="34" charset="0"/>
                          <a:ea typeface="Cambria"/>
                          <a:cs typeface="Times New Roman"/>
                        </a:rPr>
                        <a:t>Eligible for Tax Credits?</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2440">
                <a:tc>
                  <a:txBody>
                    <a:bodyPr/>
                    <a:lstStyle/>
                    <a:p>
                      <a:pPr marL="0" marR="0">
                        <a:lnSpc>
                          <a:spcPct val="150000"/>
                        </a:lnSpc>
                        <a:spcBef>
                          <a:spcPts val="200"/>
                        </a:spcBef>
                        <a:spcAft>
                          <a:spcPts val="200"/>
                        </a:spcAft>
                      </a:pPr>
                      <a:r>
                        <a:rPr lang="en-US" sz="1800" dirty="0">
                          <a:effectLst/>
                          <a:latin typeface="Candara" pitchFamily="34" charset="0"/>
                          <a:ea typeface="Cambria"/>
                          <a:cs typeface="Times New Roman"/>
                        </a:rPr>
                        <a:t>  - - </a:t>
                      </a:r>
                      <a:r>
                        <a:rPr lang="en-US" sz="1800" dirty="0" smtClean="0">
                          <a:effectLst/>
                          <a:latin typeface="Candara" pitchFamily="34" charset="0"/>
                          <a:ea typeface="Cambria"/>
                          <a:cs typeface="Times New Roman"/>
                        </a:rPr>
                        <a:t>Residential &amp; Non-Residential </a:t>
                      </a:r>
                      <a:endParaRPr lang="en-US" sz="1600" dirty="0">
                        <a:effectLst/>
                        <a:latin typeface="Candara" pitchFamily="34" charset="0"/>
                        <a:ea typeface="Cambria"/>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200"/>
                        </a:spcBef>
                        <a:spcAft>
                          <a:spcPts val="200"/>
                        </a:spcAft>
                      </a:pPr>
                      <a:r>
                        <a:rPr lang="en-US" sz="1800" b="1" dirty="0" smtClean="0">
                          <a:solidFill>
                            <a:schemeClr val="accent2"/>
                          </a:solidFill>
                          <a:effectLst/>
                          <a:latin typeface="Candara" pitchFamily="34" charset="0"/>
                          <a:ea typeface="Cambria"/>
                          <a:cs typeface="Times New Roman"/>
                        </a:rPr>
                        <a:t>Yes</a:t>
                      </a:r>
                      <a:endParaRPr lang="en-US" sz="1800" dirty="0">
                        <a:solidFill>
                          <a:schemeClr val="accent2"/>
                        </a:solidFill>
                        <a:effectLst/>
                        <a:latin typeface="Candara" pitchFamily="34" charset="0"/>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200"/>
                        </a:spcBef>
                        <a:spcAft>
                          <a:spcPts val="200"/>
                        </a:spcAft>
                      </a:pPr>
                      <a:r>
                        <a:rPr lang="en-US" sz="1800" b="1" dirty="0" smtClean="0">
                          <a:solidFill>
                            <a:schemeClr val="accent2"/>
                          </a:solidFill>
                          <a:effectLst/>
                          <a:latin typeface="Candara" pitchFamily="34" charset="0"/>
                          <a:ea typeface="Cambria"/>
                          <a:cs typeface="Times New Roman"/>
                        </a:rPr>
                        <a:t>Yes</a:t>
                      </a:r>
                      <a:endParaRPr lang="en-US" sz="1800" b="1" dirty="0">
                        <a:solidFill>
                          <a:schemeClr val="accent2"/>
                        </a:solidFill>
                        <a:effectLst/>
                        <a:latin typeface="Candara" pitchFamily="34" charset="0"/>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200"/>
                        </a:spcBef>
                        <a:spcAft>
                          <a:spcPts val="200"/>
                        </a:spcAft>
                      </a:pPr>
                      <a:r>
                        <a:rPr lang="en-US" sz="1800" b="1" dirty="0" smtClean="0">
                          <a:solidFill>
                            <a:schemeClr val="accent2"/>
                          </a:solidFill>
                          <a:effectLst/>
                          <a:latin typeface="Candara" pitchFamily="34" charset="0"/>
                          <a:ea typeface="Cambria"/>
                          <a:cs typeface="Times New Roman"/>
                        </a:rPr>
                        <a:t>Yes</a:t>
                      </a:r>
                      <a:endParaRPr lang="en-US" sz="1800" b="1" dirty="0">
                        <a:solidFill>
                          <a:schemeClr val="accent2"/>
                        </a:solidFill>
                        <a:effectLst/>
                        <a:latin typeface="Candara" pitchFamily="34" charset="0"/>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Slide Number Placeholder 13"/>
          <p:cNvSpPr>
            <a:spLocks noGrp="1"/>
          </p:cNvSpPr>
          <p:nvPr>
            <p:ph type="sldNum" sz="quarter" idx="12"/>
          </p:nvPr>
        </p:nvSpPr>
        <p:spPr/>
        <p:txBody>
          <a:bodyPr/>
          <a:lstStyle/>
          <a:p>
            <a:fld id="{56572F45-4021-4CDD-94D3-EAD5D03F995C}" type="slidenum">
              <a:rPr lang="en-US" smtClean="0"/>
              <a:pPr/>
              <a:t>15</a:t>
            </a:fld>
            <a:endParaRPr lang="en-US" dirty="0"/>
          </a:p>
        </p:txBody>
      </p:sp>
      <p:sp>
        <p:nvSpPr>
          <p:cNvPr id="4" name="TextBox 3"/>
          <p:cNvSpPr txBox="1"/>
          <p:nvPr/>
        </p:nvSpPr>
        <p:spPr>
          <a:xfrm>
            <a:off x="228600" y="3124200"/>
            <a:ext cx="8648700"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Candara" panose="020E0502030303020204" pitchFamily="34" charset="0"/>
              </a:rPr>
              <a:t>The Center for Medicare &amp; Medicaid Services published  guidance on April 28, 2016 that allowed for people in Community Corrections to be eligible for Medicaid. </a:t>
            </a:r>
          </a:p>
          <a:p>
            <a:pPr marL="285750" indent="-285750">
              <a:buFont typeface="Arial" panose="020B0604020202020204" pitchFamily="34" charset="0"/>
              <a:buChar char="•"/>
            </a:pPr>
            <a:endParaRPr lang="en-US" sz="2000" dirty="0">
              <a:latin typeface="Candara" panose="020E0502030303020204" pitchFamily="34" charset="0"/>
            </a:endParaRPr>
          </a:p>
          <a:p>
            <a:pPr marL="285750" indent="-285750">
              <a:buFont typeface="Arial" panose="020B0604020202020204" pitchFamily="34" charset="0"/>
              <a:buChar char="•"/>
            </a:pPr>
            <a:r>
              <a:rPr lang="en-US" sz="2000" dirty="0" smtClean="0">
                <a:latin typeface="Candara" panose="020E0502030303020204" pitchFamily="34" charset="0"/>
              </a:rPr>
              <a:t>The Colorado Department of Health Care Policy &amp; Financing published guidance on June 1, 2016 stating that all residents of Community Corrections facilities in Colorado, except for one facility in Colorado Springs, are eligible for Medicaid as long as they meet the income requirement. </a:t>
            </a:r>
            <a:endParaRPr lang="en-US" sz="2000" dirty="0">
              <a:latin typeface="Candara" panose="020E0502030303020204" pitchFamily="34" charset="0"/>
            </a:endParaRPr>
          </a:p>
        </p:txBody>
      </p:sp>
    </p:spTree>
    <p:extLst>
      <p:ext uri="{BB962C8B-B14F-4D97-AF65-F5344CB8AC3E}">
        <p14:creationId xmlns:p14="http://schemas.microsoft.com/office/powerpoint/2010/main" val="12325753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600200" cy="6858000"/>
          </a:xfrm>
          <a:prstGeom prst="rect">
            <a:avLst/>
          </a:prstGeom>
          <a:solidFill>
            <a:srgbClr val="96AB7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6" name="Rectangle 5"/>
          <p:cNvSpPr/>
          <p:nvPr/>
        </p:nvSpPr>
        <p:spPr>
          <a:xfrm>
            <a:off x="1600201" y="0"/>
            <a:ext cx="114300" cy="6858000"/>
          </a:xfrm>
          <a:prstGeom prst="rect">
            <a:avLst/>
          </a:prstGeom>
          <a:solidFill>
            <a:srgbClr val="503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p:cNvSpPr txBox="1">
            <a:spLocks/>
          </p:cNvSpPr>
          <p:nvPr/>
        </p:nvSpPr>
        <p:spPr>
          <a:xfrm>
            <a:off x="1752601" y="1905000"/>
            <a:ext cx="7391400" cy="1447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80000"/>
              </a:lnSpc>
            </a:pPr>
            <a:endParaRPr lang="en-US" sz="4000" dirty="0" smtClean="0">
              <a:solidFill>
                <a:srgbClr val="4D4D4D"/>
              </a:solidFill>
            </a:endParaRPr>
          </a:p>
          <a:p>
            <a:r>
              <a:rPr lang="en-US" sz="4000" b="1" dirty="0" smtClean="0">
                <a:solidFill>
                  <a:srgbClr val="503E66"/>
                </a:solidFill>
                <a:latin typeface="Candara" panose="020E0502030303020204" pitchFamily="34" charset="0"/>
              </a:rPr>
              <a:t>Medicaid Structure:</a:t>
            </a:r>
          </a:p>
          <a:p>
            <a:r>
              <a:rPr lang="en-US" sz="4000" b="1" dirty="0" smtClean="0">
                <a:solidFill>
                  <a:srgbClr val="503E66"/>
                </a:solidFill>
                <a:latin typeface="Candara" panose="020E0502030303020204" pitchFamily="34" charset="0"/>
              </a:rPr>
              <a:t>Accessing Physical &amp; Behavioral</a:t>
            </a:r>
          </a:p>
          <a:p>
            <a:r>
              <a:rPr lang="en-US" sz="4000" b="1" dirty="0" smtClean="0">
                <a:solidFill>
                  <a:srgbClr val="503E66"/>
                </a:solidFill>
                <a:latin typeface="Candara" panose="020E0502030303020204" pitchFamily="34" charset="0"/>
              </a:rPr>
              <a:t>Health Care  </a:t>
            </a:r>
          </a:p>
          <a:p>
            <a:pPr algn="l"/>
            <a:r>
              <a:rPr lang="en-US" sz="4000" b="1" dirty="0" smtClean="0">
                <a:solidFill>
                  <a:srgbClr val="503E66"/>
                </a:solidFill>
                <a:latin typeface="Candara" panose="020E0502030303020204" pitchFamily="34" charset="0"/>
              </a:rPr>
              <a:t>   </a:t>
            </a:r>
            <a:endParaRPr lang="en-US" sz="4000" b="1" dirty="0">
              <a:solidFill>
                <a:srgbClr val="503E66"/>
              </a:solidFill>
              <a:latin typeface="Candara" panose="020E0502030303020204" pitchFamily="34" charset="0"/>
            </a:endParaRPr>
          </a:p>
        </p:txBody>
      </p:sp>
      <p:pic>
        <p:nvPicPr>
          <p:cNvPr id="10"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1" y="66675"/>
            <a:ext cx="1058091" cy="1365823"/>
          </a:xfrm>
          <a:prstGeom prst="rect">
            <a:avLst/>
          </a:prstGeom>
        </p:spPr>
      </p:pic>
      <p:pic>
        <p:nvPicPr>
          <p:cNvPr id="11" name="Content Placeholder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4800" y="45171"/>
            <a:ext cx="1219200" cy="1233214"/>
          </a:xfrm>
          <a:prstGeom prst="rect">
            <a:avLst/>
          </a:prstGeom>
        </p:spPr>
      </p:pic>
      <p:sp>
        <p:nvSpPr>
          <p:cNvPr id="7" name="Slide Number Placeholder 6"/>
          <p:cNvSpPr>
            <a:spLocks noGrp="1"/>
          </p:cNvSpPr>
          <p:nvPr>
            <p:ph type="sldNum" sz="quarter" idx="12"/>
          </p:nvPr>
        </p:nvSpPr>
        <p:spPr/>
        <p:txBody>
          <a:bodyPr/>
          <a:lstStyle/>
          <a:p>
            <a:fld id="{218DAD6E-14F2-4EA9-A672-3257F8E6FEBA}" type="slidenum">
              <a:rPr lang="en-US" smtClean="0"/>
              <a:pPr/>
              <a:t>16</a:t>
            </a:fld>
            <a:endParaRPr lang="en-US" dirty="0"/>
          </a:p>
        </p:txBody>
      </p:sp>
    </p:spTree>
    <p:extLst>
      <p:ext uri="{BB962C8B-B14F-4D97-AF65-F5344CB8AC3E}">
        <p14:creationId xmlns:p14="http://schemas.microsoft.com/office/powerpoint/2010/main" val="38490241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430784"/>
            <a:ext cx="9144000" cy="5427216"/>
          </a:xfrm>
          <a:prstGeom prst="rect">
            <a:avLst/>
          </a:prstGeom>
          <a:solidFill>
            <a:srgbClr val="CCD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1691" y="66674"/>
            <a:ext cx="914400" cy="1180341"/>
          </a:xfrm>
          <a:prstGeom prst="rect">
            <a:avLst/>
          </a:prstGeom>
        </p:spPr>
      </p:pic>
      <p:sp>
        <p:nvSpPr>
          <p:cNvPr id="11" name="Title 1"/>
          <p:cNvSpPr>
            <a:spLocks noGrp="1"/>
          </p:cNvSpPr>
          <p:nvPr>
            <p:ph type="title"/>
          </p:nvPr>
        </p:nvSpPr>
        <p:spPr>
          <a:xfrm>
            <a:off x="228600" y="228600"/>
            <a:ext cx="6705600" cy="1018416"/>
          </a:xfrm>
        </p:spPr>
        <p:txBody>
          <a:bodyPr>
            <a:normAutofit/>
          </a:bodyPr>
          <a:lstStyle/>
          <a:p>
            <a:pPr algn="l"/>
            <a:r>
              <a:rPr lang="en-US" sz="3000" b="1" dirty="0" smtClean="0">
                <a:solidFill>
                  <a:srgbClr val="503E66"/>
                </a:solidFill>
                <a:latin typeface="Candara" panose="020E0502030303020204" pitchFamily="34" charset="0"/>
              </a:rPr>
              <a:t>Medicaid Services Structure</a:t>
            </a:r>
            <a:endParaRPr lang="en-US" sz="3000" b="1" dirty="0">
              <a:solidFill>
                <a:srgbClr val="503E66"/>
              </a:solidFill>
              <a:latin typeface="Candara" panose="020E0502030303020204" pitchFamily="34" charset="0"/>
            </a:endParaRPr>
          </a:p>
        </p:txBody>
      </p:sp>
      <p:pic>
        <p:nvPicPr>
          <p:cNvPr id="18" name="Content Placeholder 1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924800" y="45170"/>
            <a:ext cx="1219200" cy="1233214"/>
          </a:xfrm>
        </p:spPr>
      </p:pic>
      <p:sp>
        <p:nvSpPr>
          <p:cNvPr id="12" name="Rectangle 11"/>
          <p:cNvSpPr/>
          <p:nvPr/>
        </p:nvSpPr>
        <p:spPr>
          <a:xfrm>
            <a:off x="838200" y="1278384"/>
            <a:ext cx="8305800" cy="152400"/>
          </a:xfrm>
          <a:prstGeom prst="rect">
            <a:avLst/>
          </a:prstGeom>
          <a:solidFill>
            <a:srgbClr val="96A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152400" y="1570484"/>
            <a:ext cx="8763000" cy="5046216"/>
          </a:xfrm>
          <a:prstGeom prst="rect">
            <a:avLst/>
          </a:prstGeom>
          <a:solidFill>
            <a:srgbClr val="F3F6F0"/>
          </a:solidFill>
          <a:ln>
            <a:solidFill>
              <a:srgbClr val="96AB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ntent Placeholder 2"/>
          <p:cNvSpPr txBox="1">
            <a:spLocks/>
          </p:cNvSpPr>
          <p:nvPr/>
        </p:nvSpPr>
        <p:spPr>
          <a:xfrm>
            <a:off x="228600" y="1583184"/>
            <a:ext cx="8534400" cy="464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None/>
            </a:pPr>
            <a:endParaRPr lang="en-US" sz="2800" dirty="0">
              <a:solidFill>
                <a:srgbClr val="503E66"/>
              </a:solidFill>
              <a:latin typeface="Candara"/>
              <a:cs typeface="Candara"/>
            </a:endParaRPr>
          </a:p>
        </p:txBody>
      </p:sp>
      <p:sp>
        <p:nvSpPr>
          <p:cNvPr id="20" name="Rectangle 19"/>
          <p:cNvSpPr/>
          <p:nvPr/>
        </p:nvSpPr>
        <p:spPr>
          <a:xfrm>
            <a:off x="0" y="1278384"/>
            <a:ext cx="838200" cy="152400"/>
          </a:xfrm>
          <a:prstGeom prst="rect">
            <a:avLst/>
          </a:prstGeom>
          <a:solidFill>
            <a:srgbClr val="503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3E66"/>
              </a:solidFill>
            </a:endParaRPr>
          </a:p>
        </p:txBody>
      </p:sp>
      <p:graphicFrame>
        <p:nvGraphicFramePr>
          <p:cNvPr id="10" name="Diagram 9"/>
          <p:cNvGraphicFramePr/>
          <p:nvPr>
            <p:extLst>
              <p:ext uri="{D42A27DB-BD31-4B8C-83A1-F6EECF244321}">
                <p14:modId xmlns:p14="http://schemas.microsoft.com/office/powerpoint/2010/main" val="305813637"/>
              </p:ext>
            </p:extLst>
          </p:nvPr>
        </p:nvGraphicFramePr>
        <p:xfrm>
          <a:off x="228600" y="1837564"/>
          <a:ext cx="8534400" cy="41822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Slide Number Placeholder 14"/>
          <p:cNvSpPr>
            <a:spLocks noGrp="1"/>
          </p:cNvSpPr>
          <p:nvPr>
            <p:ph type="sldNum" sz="quarter" idx="12"/>
          </p:nvPr>
        </p:nvSpPr>
        <p:spPr/>
        <p:txBody>
          <a:bodyPr/>
          <a:lstStyle/>
          <a:p>
            <a:fld id="{56572F45-4021-4CDD-94D3-EAD5D03F995C}" type="slidenum">
              <a:rPr lang="en-US" smtClean="0"/>
              <a:pPr/>
              <a:t>17</a:t>
            </a:fld>
            <a:endParaRPr lang="en-US" dirty="0"/>
          </a:p>
        </p:txBody>
      </p:sp>
    </p:spTree>
    <p:extLst>
      <p:ext uri="{BB962C8B-B14F-4D97-AF65-F5344CB8AC3E}">
        <p14:creationId xmlns:p14="http://schemas.microsoft.com/office/powerpoint/2010/main" val="21703488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430784"/>
            <a:ext cx="9144000" cy="5427216"/>
          </a:xfrm>
          <a:prstGeom prst="rect">
            <a:avLst/>
          </a:prstGeom>
          <a:solidFill>
            <a:srgbClr val="CCD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1691" y="66674"/>
            <a:ext cx="914400" cy="1180341"/>
          </a:xfrm>
          <a:prstGeom prst="rect">
            <a:avLst/>
          </a:prstGeom>
        </p:spPr>
      </p:pic>
      <p:sp>
        <p:nvSpPr>
          <p:cNvPr id="11" name="Title 1"/>
          <p:cNvSpPr>
            <a:spLocks noGrp="1"/>
          </p:cNvSpPr>
          <p:nvPr>
            <p:ph type="title"/>
          </p:nvPr>
        </p:nvSpPr>
        <p:spPr>
          <a:xfrm>
            <a:off x="228600" y="228600"/>
            <a:ext cx="6705600" cy="1018416"/>
          </a:xfrm>
        </p:spPr>
        <p:txBody>
          <a:bodyPr>
            <a:normAutofit fontScale="90000"/>
          </a:bodyPr>
          <a:lstStyle/>
          <a:p>
            <a:pPr algn="l"/>
            <a:r>
              <a:rPr lang="en-US" sz="3000" b="1" dirty="0" smtClean="0">
                <a:solidFill>
                  <a:srgbClr val="503E66"/>
                </a:solidFill>
                <a:latin typeface="Candara" panose="020E0502030303020204" pitchFamily="34" charset="0"/>
              </a:rPr>
              <a:t>ACC Program –  </a:t>
            </a:r>
            <a:br>
              <a:rPr lang="en-US" sz="3000" b="1" dirty="0" smtClean="0">
                <a:solidFill>
                  <a:srgbClr val="503E66"/>
                </a:solidFill>
                <a:latin typeface="Candara" panose="020E0502030303020204" pitchFamily="34" charset="0"/>
              </a:rPr>
            </a:br>
            <a:r>
              <a:rPr lang="en-US" sz="3000" b="1" dirty="0" smtClean="0">
                <a:solidFill>
                  <a:srgbClr val="503E66"/>
                </a:solidFill>
                <a:latin typeface="Candara" panose="020E0502030303020204" pitchFamily="34" charset="0"/>
              </a:rPr>
              <a:t>Regional Care Collaborative Organizations </a:t>
            </a:r>
            <a:endParaRPr lang="en-US" sz="3000" b="1" dirty="0">
              <a:solidFill>
                <a:srgbClr val="503E66"/>
              </a:solidFill>
              <a:latin typeface="Candara" panose="020E0502030303020204" pitchFamily="34" charset="0"/>
            </a:endParaRPr>
          </a:p>
        </p:txBody>
      </p:sp>
      <p:pic>
        <p:nvPicPr>
          <p:cNvPr id="18" name="Content Placeholder 1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924800" y="45170"/>
            <a:ext cx="1219200" cy="1233214"/>
          </a:xfrm>
        </p:spPr>
      </p:pic>
      <p:sp>
        <p:nvSpPr>
          <p:cNvPr id="12" name="Rectangle 11"/>
          <p:cNvSpPr/>
          <p:nvPr/>
        </p:nvSpPr>
        <p:spPr>
          <a:xfrm>
            <a:off x="838200" y="1278384"/>
            <a:ext cx="8305800" cy="152400"/>
          </a:xfrm>
          <a:prstGeom prst="rect">
            <a:avLst/>
          </a:prstGeom>
          <a:solidFill>
            <a:srgbClr val="96A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52400" y="1583184"/>
            <a:ext cx="8763000" cy="5046216"/>
          </a:xfrm>
          <a:prstGeom prst="rect">
            <a:avLst/>
          </a:prstGeom>
          <a:solidFill>
            <a:srgbClr val="F3F6F0"/>
          </a:solidFill>
          <a:ln>
            <a:solidFill>
              <a:srgbClr val="96AB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p:cNvSpPr txBox="1">
            <a:spLocks/>
          </p:cNvSpPr>
          <p:nvPr/>
        </p:nvSpPr>
        <p:spPr>
          <a:xfrm>
            <a:off x="228600" y="1583184"/>
            <a:ext cx="8534400" cy="464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None/>
            </a:pPr>
            <a:endParaRPr lang="en-US" sz="2800" dirty="0">
              <a:solidFill>
                <a:srgbClr val="503E66"/>
              </a:solidFill>
              <a:latin typeface="Candara"/>
              <a:cs typeface="Candara"/>
            </a:endParaRPr>
          </a:p>
        </p:txBody>
      </p:sp>
      <p:sp>
        <p:nvSpPr>
          <p:cNvPr id="20" name="Rectangle 19"/>
          <p:cNvSpPr/>
          <p:nvPr/>
        </p:nvSpPr>
        <p:spPr>
          <a:xfrm>
            <a:off x="0" y="1278384"/>
            <a:ext cx="838200" cy="152400"/>
          </a:xfrm>
          <a:prstGeom prst="rect">
            <a:avLst/>
          </a:prstGeom>
          <a:solidFill>
            <a:srgbClr val="503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03E66"/>
              </a:solidFill>
            </a:endParaRPr>
          </a:p>
        </p:txBody>
      </p:sp>
      <p:sp>
        <p:nvSpPr>
          <p:cNvPr id="15" name="Slide Number Placeholder 14"/>
          <p:cNvSpPr>
            <a:spLocks noGrp="1"/>
          </p:cNvSpPr>
          <p:nvPr>
            <p:ph type="sldNum" sz="quarter" idx="12"/>
          </p:nvPr>
        </p:nvSpPr>
        <p:spPr/>
        <p:txBody>
          <a:bodyPr/>
          <a:lstStyle/>
          <a:p>
            <a:fld id="{56572F45-4021-4CDD-94D3-EAD5D03F995C}" type="slidenum">
              <a:rPr lang="en-US" smtClean="0"/>
              <a:pPr/>
              <a:t>18</a:t>
            </a:fld>
            <a:endParaRPr lang="en-US" dirty="0"/>
          </a:p>
        </p:txBody>
      </p:sp>
      <p:sp>
        <p:nvSpPr>
          <p:cNvPr id="2" name="TextBox 1"/>
          <p:cNvSpPr txBox="1"/>
          <p:nvPr/>
        </p:nvSpPr>
        <p:spPr>
          <a:xfrm>
            <a:off x="228600" y="1686921"/>
            <a:ext cx="8229600" cy="1508105"/>
          </a:xfrm>
          <a:prstGeom prst="rect">
            <a:avLst/>
          </a:prstGeom>
          <a:noFill/>
        </p:spPr>
        <p:txBody>
          <a:bodyPr wrap="square" rtlCol="0">
            <a:spAutoFit/>
          </a:bodyPr>
          <a:lstStyle/>
          <a:p>
            <a:r>
              <a:rPr lang="en-US" sz="2800" dirty="0" smtClean="0">
                <a:latin typeface="Candara" panose="020E0502030303020204" pitchFamily="34" charset="0"/>
              </a:rPr>
              <a:t> </a:t>
            </a:r>
          </a:p>
          <a:p>
            <a:endParaRPr lang="en-US" sz="3200" dirty="0" smtClean="0">
              <a:latin typeface="Candara" panose="020E0502030303020204" pitchFamily="34" charset="0"/>
            </a:endParaRPr>
          </a:p>
          <a:p>
            <a:pPr marL="457200" indent="-457200">
              <a:buFont typeface="Arial" panose="020B0604020202020204" pitchFamily="34" charset="0"/>
              <a:buChar char="•"/>
            </a:pPr>
            <a:endParaRPr lang="en-US" sz="3200" dirty="0">
              <a:latin typeface="Candara" panose="020E0502030303020204" pitchFamily="34" charset="0"/>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319" y="1846994"/>
            <a:ext cx="8506685" cy="4120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40716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430784"/>
            <a:ext cx="9144000" cy="5427216"/>
          </a:xfrm>
          <a:prstGeom prst="rect">
            <a:avLst/>
          </a:prstGeom>
          <a:solidFill>
            <a:srgbClr val="CCD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1691" y="66674"/>
            <a:ext cx="914400" cy="1180341"/>
          </a:xfrm>
          <a:prstGeom prst="rect">
            <a:avLst/>
          </a:prstGeom>
        </p:spPr>
      </p:pic>
      <p:sp>
        <p:nvSpPr>
          <p:cNvPr id="11" name="Title 1"/>
          <p:cNvSpPr>
            <a:spLocks noGrp="1"/>
          </p:cNvSpPr>
          <p:nvPr>
            <p:ph type="title"/>
          </p:nvPr>
        </p:nvSpPr>
        <p:spPr>
          <a:xfrm>
            <a:off x="228600" y="228600"/>
            <a:ext cx="6705600" cy="1018416"/>
          </a:xfrm>
        </p:spPr>
        <p:txBody>
          <a:bodyPr>
            <a:normAutofit/>
          </a:bodyPr>
          <a:lstStyle/>
          <a:p>
            <a:pPr algn="l"/>
            <a:r>
              <a:rPr lang="en-US" sz="3000" b="1" dirty="0" smtClean="0">
                <a:solidFill>
                  <a:srgbClr val="503E66"/>
                </a:solidFill>
                <a:latin typeface="Candara" panose="020E0502030303020204" pitchFamily="34" charset="0"/>
              </a:rPr>
              <a:t>Sample of Medicaid Covered Benefits</a:t>
            </a:r>
            <a:endParaRPr lang="en-US" sz="3000" b="1" dirty="0">
              <a:solidFill>
                <a:srgbClr val="503E66"/>
              </a:solidFill>
              <a:latin typeface="Candara" panose="020E0502030303020204" pitchFamily="34" charset="0"/>
            </a:endParaRPr>
          </a:p>
        </p:txBody>
      </p:sp>
      <p:pic>
        <p:nvPicPr>
          <p:cNvPr id="18" name="Content Placeholder 1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924800" y="45170"/>
            <a:ext cx="1219200" cy="1233214"/>
          </a:xfrm>
        </p:spPr>
      </p:pic>
      <p:sp>
        <p:nvSpPr>
          <p:cNvPr id="12" name="Rectangle 11"/>
          <p:cNvSpPr/>
          <p:nvPr/>
        </p:nvSpPr>
        <p:spPr>
          <a:xfrm>
            <a:off x="838200" y="1278384"/>
            <a:ext cx="8305800" cy="152400"/>
          </a:xfrm>
          <a:prstGeom prst="rect">
            <a:avLst/>
          </a:prstGeom>
          <a:solidFill>
            <a:srgbClr val="96A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52400" y="1583184"/>
            <a:ext cx="8763000" cy="5046216"/>
          </a:xfrm>
          <a:prstGeom prst="rect">
            <a:avLst/>
          </a:prstGeom>
          <a:solidFill>
            <a:srgbClr val="F3F6F0"/>
          </a:solidFill>
          <a:ln>
            <a:solidFill>
              <a:srgbClr val="96AB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p:cNvSpPr txBox="1">
            <a:spLocks/>
          </p:cNvSpPr>
          <p:nvPr/>
        </p:nvSpPr>
        <p:spPr>
          <a:xfrm>
            <a:off x="228600" y="1583184"/>
            <a:ext cx="8534400" cy="464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None/>
            </a:pPr>
            <a:endParaRPr lang="en-US" sz="2800" dirty="0">
              <a:solidFill>
                <a:srgbClr val="503E66"/>
              </a:solidFill>
              <a:latin typeface="Candara"/>
              <a:cs typeface="Candara"/>
            </a:endParaRPr>
          </a:p>
        </p:txBody>
      </p:sp>
      <p:sp>
        <p:nvSpPr>
          <p:cNvPr id="20" name="Rectangle 19"/>
          <p:cNvSpPr/>
          <p:nvPr/>
        </p:nvSpPr>
        <p:spPr>
          <a:xfrm>
            <a:off x="0" y="1278384"/>
            <a:ext cx="838200" cy="152400"/>
          </a:xfrm>
          <a:prstGeom prst="rect">
            <a:avLst/>
          </a:prstGeom>
          <a:solidFill>
            <a:srgbClr val="503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03E66"/>
              </a:solidFill>
            </a:endParaRPr>
          </a:p>
        </p:txBody>
      </p:sp>
      <p:sp>
        <p:nvSpPr>
          <p:cNvPr id="15" name="Slide Number Placeholder 14"/>
          <p:cNvSpPr>
            <a:spLocks noGrp="1"/>
          </p:cNvSpPr>
          <p:nvPr>
            <p:ph type="sldNum" sz="quarter" idx="12"/>
          </p:nvPr>
        </p:nvSpPr>
        <p:spPr/>
        <p:txBody>
          <a:bodyPr/>
          <a:lstStyle/>
          <a:p>
            <a:fld id="{56572F45-4021-4CDD-94D3-EAD5D03F995C}" type="slidenum">
              <a:rPr lang="en-US" smtClean="0"/>
              <a:pPr/>
              <a:t>19</a:t>
            </a:fld>
            <a:endParaRPr lang="en-US" dirty="0"/>
          </a:p>
        </p:txBody>
      </p:sp>
      <p:sp>
        <p:nvSpPr>
          <p:cNvPr id="17" name="TextBox 16"/>
          <p:cNvSpPr txBox="1"/>
          <p:nvPr/>
        </p:nvSpPr>
        <p:spPr>
          <a:xfrm>
            <a:off x="419100" y="1905000"/>
            <a:ext cx="3848100" cy="3939540"/>
          </a:xfrm>
          <a:prstGeom prst="rect">
            <a:avLst/>
          </a:prstGeom>
          <a:noFill/>
        </p:spPr>
        <p:txBody>
          <a:bodyPr wrap="square" rtlCol="0">
            <a:spAutoFit/>
          </a:bodyPr>
          <a:lstStyle/>
          <a:p>
            <a:pPr marL="228600" indent="-228600">
              <a:spcAft>
                <a:spcPts val="600"/>
              </a:spcAft>
              <a:buFont typeface="Wingdings" charset="2"/>
              <a:buChar char="ü"/>
            </a:pPr>
            <a:r>
              <a:rPr lang="en-US" sz="2000" dirty="0" smtClean="0">
                <a:solidFill>
                  <a:srgbClr val="000000"/>
                </a:solidFill>
                <a:latin typeface="Candara"/>
                <a:ea typeface="Calibri" charset="0"/>
                <a:cs typeface="Candara"/>
              </a:rPr>
              <a:t>Dental Care – up to $1000</a:t>
            </a:r>
            <a:br>
              <a:rPr lang="en-US" sz="2000" dirty="0" smtClean="0">
                <a:solidFill>
                  <a:srgbClr val="000000"/>
                </a:solidFill>
                <a:latin typeface="Candara"/>
                <a:ea typeface="Calibri" charset="0"/>
                <a:cs typeface="Candara"/>
              </a:rPr>
            </a:br>
            <a:endParaRPr lang="en-US" sz="2000" dirty="0" smtClean="0">
              <a:solidFill>
                <a:srgbClr val="000000"/>
              </a:solidFill>
              <a:latin typeface="Candara"/>
              <a:ea typeface="Calibri" charset="0"/>
              <a:cs typeface="Candara"/>
            </a:endParaRPr>
          </a:p>
          <a:p>
            <a:pPr marL="228600" indent="-228600">
              <a:spcAft>
                <a:spcPts val="600"/>
              </a:spcAft>
              <a:buFont typeface="Wingdings" charset="2"/>
              <a:buChar char="ü"/>
            </a:pPr>
            <a:r>
              <a:rPr lang="en-US" sz="2000" dirty="0" smtClean="0">
                <a:solidFill>
                  <a:srgbClr val="000000"/>
                </a:solidFill>
                <a:latin typeface="Candara"/>
                <a:cs typeface="Candara"/>
              </a:rPr>
              <a:t>Annual Physical Exam</a:t>
            </a:r>
            <a:br>
              <a:rPr lang="en-US" sz="2000" dirty="0" smtClean="0">
                <a:solidFill>
                  <a:srgbClr val="000000"/>
                </a:solidFill>
                <a:latin typeface="Candara"/>
                <a:cs typeface="Candara"/>
              </a:rPr>
            </a:br>
            <a:endParaRPr lang="en-US" sz="2000" dirty="0" smtClean="0">
              <a:solidFill>
                <a:srgbClr val="000000"/>
              </a:solidFill>
              <a:latin typeface="Candara"/>
              <a:cs typeface="Candara"/>
            </a:endParaRPr>
          </a:p>
          <a:p>
            <a:pPr marL="228600" indent="-228600">
              <a:spcAft>
                <a:spcPts val="600"/>
              </a:spcAft>
              <a:buFont typeface="Wingdings" charset="2"/>
              <a:buChar char="ü"/>
            </a:pPr>
            <a:r>
              <a:rPr lang="en-US" sz="2000" dirty="0" smtClean="0">
                <a:solidFill>
                  <a:srgbClr val="000000"/>
                </a:solidFill>
                <a:latin typeface="Candara"/>
                <a:cs typeface="Candara"/>
              </a:rPr>
              <a:t>Immunizations &amp; Vaccines</a:t>
            </a:r>
            <a:br>
              <a:rPr lang="en-US" sz="2000" dirty="0" smtClean="0">
                <a:solidFill>
                  <a:srgbClr val="000000"/>
                </a:solidFill>
                <a:latin typeface="Candara"/>
                <a:cs typeface="Candara"/>
              </a:rPr>
            </a:br>
            <a:endParaRPr lang="en-US" sz="2000" dirty="0" smtClean="0">
              <a:solidFill>
                <a:srgbClr val="000000"/>
              </a:solidFill>
              <a:latin typeface="Candara"/>
              <a:cs typeface="Candara"/>
            </a:endParaRPr>
          </a:p>
          <a:p>
            <a:pPr marL="228600" indent="-228600">
              <a:spcAft>
                <a:spcPts val="600"/>
              </a:spcAft>
              <a:buFont typeface="Wingdings" charset="2"/>
              <a:buChar char="ü"/>
            </a:pPr>
            <a:r>
              <a:rPr lang="en-US" sz="2000" dirty="0" smtClean="0">
                <a:solidFill>
                  <a:srgbClr val="000000"/>
                </a:solidFill>
                <a:latin typeface="Candara"/>
                <a:cs typeface="Candara"/>
              </a:rPr>
              <a:t>Urgent Care Visits</a:t>
            </a:r>
            <a:br>
              <a:rPr lang="en-US" sz="2000" dirty="0" smtClean="0">
                <a:solidFill>
                  <a:srgbClr val="000000"/>
                </a:solidFill>
                <a:latin typeface="Candara"/>
                <a:cs typeface="Candara"/>
              </a:rPr>
            </a:br>
            <a:endParaRPr lang="en-US" sz="2000" dirty="0" smtClean="0">
              <a:solidFill>
                <a:srgbClr val="000000"/>
              </a:solidFill>
              <a:latin typeface="Candara"/>
              <a:cs typeface="Candara"/>
            </a:endParaRPr>
          </a:p>
          <a:p>
            <a:pPr marL="228600" indent="-228600">
              <a:spcAft>
                <a:spcPts val="600"/>
              </a:spcAft>
              <a:buFont typeface="Wingdings" charset="2"/>
              <a:buChar char="ü"/>
            </a:pPr>
            <a:r>
              <a:rPr lang="en-US" sz="2000" dirty="0" smtClean="0">
                <a:solidFill>
                  <a:srgbClr val="000000"/>
                </a:solidFill>
                <a:latin typeface="Candara"/>
                <a:cs typeface="Candara"/>
              </a:rPr>
              <a:t>Outpatient Surgery</a:t>
            </a:r>
          </a:p>
          <a:p>
            <a:pPr>
              <a:spcAft>
                <a:spcPts val="600"/>
              </a:spcAft>
            </a:pPr>
            <a:endParaRPr lang="en-US" sz="2000" dirty="0" smtClean="0">
              <a:solidFill>
                <a:srgbClr val="000000"/>
              </a:solidFill>
              <a:latin typeface="Candara"/>
              <a:cs typeface="Candara"/>
            </a:endParaRPr>
          </a:p>
          <a:p>
            <a:pPr>
              <a:spcAft>
                <a:spcPts val="600"/>
              </a:spcAft>
            </a:pPr>
            <a:endParaRPr lang="en-US" sz="2000" dirty="0" smtClean="0">
              <a:latin typeface="Candara"/>
              <a:cs typeface="Candara"/>
            </a:endParaRPr>
          </a:p>
        </p:txBody>
      </p:sp>
      <p:sp>
        <p:nvSpPr>
          <p:cNvPr id="22" name="TextBox 21"/>
          <p:cNvSpPr txBox="1"/>
          <p:nvPr/>
        </p:nvSpPr>
        <p:spPr>
          <a:xfrm>
            <a:off x="4633762" y="1822098"/>
            <a:ext cx="3962400" cy="3862596"/>
          </a:xfrm>
          <a:prstGeom prst="rect">
            <a:avLst/>
          </a:prstGeom>
          <a:noFill/>
        </p:spPr>
        <p:txBody>
          <a:bodyPr wrap="square" rtlCol="0">
            <a:spAutoFit/>
          </a:bodyPr>
          <a:lstStyle/>
          <a:p>
            <a:pPr marL="233363" indent="-233363">
              <a:spcAft>
                <a:spcPts val="600"/>
              </a:spcAft>
              <a:buFont typeface="Wingdings" pitchFamily="2" charset="2"/>
              <a:buChar char="ü"/>
            </a:pPr>
            <a:r>
              <a:rPr lang="en-US" sz="2000" dirty="0" smtClean="0">
                <a:latin typeface="Candara"/>
                <a:cs typeface="Candara"/>
              </a:rPr>
              <a:t>Prescription Drugs</a:t>
            </a:r>
            <a:br>
              <a:rPr lang="en-US" sz="2000" dirty="0" smtClean="0">
                <a:latin typeface="Candara"/>
                <a:cs typeface="Candara"/>
              </a:rPr>
            </a:br>
            <a:endParaRPr lang="en-US" sz="2000" dirty="0" smtClean="0">
              <a:latin typeface="Candara"/>
              <a:cs typeface="Candara"/>
            </a:endParaRPr>
          </a:p>
          <a:p>
            <a:pPr marL="233363" indent="-233363">
              <a:spcAft>
                <a:spcPts val="600"/>
              </a:spcAft>
              <a:buFont typeface="Wingdings" pitchFamily="2" charset="2"/>
              <a:buChar char="ü"/>
            </a:pPr>
            <a:r>
              <a:rPr lang="en-US" sz="2000" dirty="0" smtClean="0">
                <a:latin typeface="Candara"/>
                <a:cs typeface="Candara"/>
              </a:rPr>
              <a:t>Preventative &amp; Wellness Services</a:t>
            </a:r>
            <a:br>
              <a:rPr lang="en-US" sz="2000" dirty="0" smtClean="0">
                <a:latin typeface="Candara"/>
                <a:cs typeface="Candara"/>
              </a:rPr>
            </a:br>
            <a:endParaRPr lang="en-US" sz="2000" dirty="0" smtClean="0">
              <a:latin typeface="Candara"/>
              <a:cs typeface="Candara"/>
            </a:endParaRPr>
          </a:p>
          <a:p>
            <a:pPr marL="233363" indent="-233363">
              <a:spcAft>
                <a:spcPts val="600"/>
              </a:spcAft>
              <a:buFont typeface="Wingdings" pitchFamily="2" charset="2"/>
              <a:buChar char="ü"/>
            </a:pPr>
            <a:r>
              <a:rPr lang="en-US" sz="2000" dirty="0" smtClean="0">
                <a:latin typeface="Candara"/>
                <a:cs typeface="Candara"/>
              </a:rPr>
              <a:t>Chronic Disease Management</a:t>
            </a:r>
            <a:br>
              <a:rPr lang="en-US" sz="2000" dirty="0" smtClean="0">
                <a:latin typeface="Candara"/>
                <a:cs typeface="Candara"/>
              </a:rPr>
            </a:br>
            <a:endParaRPr lang="en-US" sz="2000" dirty="0" smtClean="0">
              <a:latin typeface="Candara"/>
              <a:cs typeface="Candara"/>
            </a:endParaRPr>
          </a:p>
          <a:p>
            <a:pPr marL="228600" indent="-228600">
              <a:spcAft>
                <a:spcPts val="600"/>
              </a:spcAft>
              <a:buFont typeface="Wingdings" charset="2"/>
              <a:buChar char="ü"/>
            </a:pPr>
            <a:r>
              <a:rPr lang="en-US" sz="2000" dirty="0">
                <a:solidFill>
                  <a:srgbClr val="000000"/>
                </a:solidFill>
                <a:latin typeface="Candara"/>
                <a:cs typeface="Candara"/>
              </a:rPr>
              <a:t>Emergency Room </a:t>
            </a:r>
            <a:r>
              <a:rPr lang="en-US" sz="2000" dirty="0" smtClean="0">
                <a:solidFill>
                  <a:srgbClr val="000000"/>
                </a:solidFill>
                <a:latin typeface="Candara"/>
                <a:cs typeface="Candara"/>
              </a:rPr>
              <a:t>Visits</a:t>
            </a:r>
            <a:br>
              <a:rPr lang="en-US" sz="2000" dirty="0" smtClean="0">
                <a:solidFill>
                  <a:srgbClr val="000000"/>
                </a:solidFill>
                <a:latin typeface="Candara"/>
                <a:cs typeface="Candara"/>
              </a:rPr>
            </a:br>
            <a:endParaRPr lang="en-US" sz="2000" dirty="0">
              <a:solidFill>
                <a:srgbClr val="000000"/>
              </a:solidFill>
              <a:latin typeface="Candara"/>
              <a:cs typeface="Candara"/>
            </a:endParaRPr>
          </a:p>
          <a:p>
            <a:pPr marL="228600" indent="-228600">
              <a:spcAft>
                <a:spcPts val="600"/>
              </a:spcAft>
              <a:buFont typeface="Wingdings" charset="2"/>
              <a:buChar char="ü"/>
            </a:pPr>
            <a:r>
              <a:rPr lang="en-US" sz="2000" dirty="0">
                <a:solidFill>
                  <a:srgbClr val="000000"/>
                </a:solidFill>
                <a:latin typeface="Candara"/>
                <a:cs typeface="Candara"/>
              </a:rPr>
              <a:t>Transportation Services to/from appointments</a:t>
            </a:r>
          </a:p>
          <a:p>
            <a:pPr>
              <a:spcAft>
                <a:spcPts val="600"/>
              </a:spcAft>
            </a:pPr>
            <a:endParaRPr lang="en-US" sz="2000" dirty="0" smtClean="0">
              <a:latin typeface="Candara"/>
              <a:cs typeface="Candara"/>
            </a:endParaRPr>
          </a:p>
        </p:txBody>
      </p:sp>
      <p:sp>
        <p:nvSpPr>
          <p:cNvPr id="2" name="TextBox 1"/>
          <p:cNvSpPr txBox="1"/>
          <p:nvPr/>
        </p:nvSpPr>
        <p:spPr>
          <a:xfrm>
            <a:off x="838200" y="5967651"/>
            <a:ext cx="7239000" cy="369332"/>
          </a:xfrm>
          <a:prstGeom prst="rect">
            <a:avLst/>
          </a:prstGeom>
          <a:noFill/>
        </p:spPr>
        <p:txBody>
          <a:bodyPr wrap="square" rtlCol="0">
            <a:spAutoFit/>
          </a:bodyPr>
          <a:lstStyle/>
          <a:p>
            <a:pPr algn="ctr"/>
            <a:r>
              <a:rPr lang="en-US" dirty="0" smtClean="0">
                <a:latin typeface="Candara" panose="020E0502030303020204" pitchFamily="34" charset="0"/>
              </a:rPr>
              <a:t>Small co-pays may be required to receive some of these services</a:t>
            </a:r>
            <a:endParaRPr lang="en-US" dirty="0">
              <a:latin typeface="Candara" panose="020E0502030303020204" pitchFamily="34" charset="0"/>
            </a:endParaRPr>
          </a:p>
        </p:txBody>
      </p:sp>
    </p:spTree>
    <p:extLst>
      <p:ext uri="{BB962C8B-B14F-4D97-AF65-F5344CB8AC3E}">
        <p14:creationId xmlns:p14="http://schemas.microsoft.com/office/powerpoint/2010/main" val="2900063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430784"/>
            <a:ext cx="9144000" cy="5427216"/>
          </a:xfrm>
          <a:prstGeom prst="rect">
            <a:avLst/>
          </a:prstGeom>
          <a:solidFill>
            <a:srgbClr val="CCD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1691" y="66674"/>
            <a:ext cx="914400" cy="1180341"/>
          </a:xfrm>
          <a:prstGeom prst="rect">
            <a:avLst/>
          </a:prstGeom>
        </p:spPr>
      </p:pic>
      <p:sp>
        <p:nvSpPr>
          <p:cNvPr id="11" name="Title 1"/>
          <p:cNvSpPr>
            <a:spLocks noGrp="1"/>
          </p:cNvSpPr>
          <p:nvPr>
            <p:ph type="title"/>
          </p:nvPr>
        </p:nvSpPr>
        <p:spPr>
          <a:xfrm>
            <a:off x="152400" y="228600"/>
            <a:ext cx="6781800" cy="1018416"/>
          </a:xfrm>
        </p:spPr>
        <p:txBody>
          <a:bodyPr>
            <a:normAutofit/>
          </a:bodyPr>
          <a:lstStyle/>
          <a:p>
            <a:pPr algn="l"/>
            <a:r>
              <a:rPr lang="en-US" sz="3000" b="1" dirty="0" smtClean="0">
                <a:solidFill>
                  <a:srgbClr val="503E66"/>
                </a:solidFill>
                <a:latin typeface="Candara" panose="020E0502030303020204" pitchFamily="34" charset="0"/>
              </a:rPr>
              <a:t>CCJRC</a:t>
            </a:r>
            <a:endParaRPr lang="en-US" sz="3000" b="1" dirty="0">
              <a:solidFill>
                <a:srgbClr val="503E66"/>
              </a:solidFill>
              <a:latin typeface="Candara" panose="020E0502030303020204" pitchFamily="34" charset="0"/>
            </a:endParaRPr>
          </a:p>
        </p:txBody>
      </p:sp>
      <p:pic>
        <p:nvPicPr>
          <p:cNvPr id="18" name="Content Placeholder 1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924800" y="45171"/>
            <a:ext cx="1219200" cy="1233214"/>
          </a:xfrm>
        </p:spPr>
      </p:pic>
      <p:sp>
        <p:nvSpPr>
          <p:cNvPr id="12" name="Rectangle 11"/>
          <p:cNvSpPr/>
          <p:nvPr/>
        </p:nvSpPr>
        <p:spPr>
          <a:xfrm>
            <a:off x="838200" y="1278384"/>
            <a:ext cx="8305800" cy="152400"/>
          </a:xfrm>
          <a:prstGeom prst="rect">
            <a:avLst/>
          </a:prstGeom>
          <a:solidFill>
            <a:srgbClr val="96A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152400" y="1547470"/>
            <a:ext cx="8763000" cy="5158130"/>
          </a:xfrm>
          <a:prstGeom prst="rect">
            <a:avLst/>
          </a:prstGeom>
          <a:solidFill>
            <a:srgbClr val="F3F6F0"/>
          </a:solidFill>
          <a:ln>
            <a:solidFill>
              <a:srgbClr val="96AB7D"/>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700"/>
              </a:spcAft>
            </a:pPr>
            <a:endParaRPr lang="en-US" dirty="0" smtClean="0">
              <a:solidFill>
                <a:srgbClr val="000000"/>
              </a:solidFill>
              <a:latin typeface="Candara" pitchFamily="34" charset="0"/>
            </a:endParaRPr>
          </a:p>
        </p:txBody>
      </p:sp>
      <p:sp>
        <p:nvSpPr>
          <p:cNvPr id="19" name="Content Placeholder 2"/>
          <p:cNvSpPr txBox="1">
            <a:spLocks/>
          </p:cNvSpPr>
          <p:nvPr/>
        </p:nvSpPr>
        <p:spPr>
          <a:xfrm>
            <a:off x="228600" y="1583184"/>
            <a:ext cx="8534400" cy="464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None/>
            </a:pPr>
            <a:endParaRPr lang="en-US" sz="2800" dirty="0">
              <a:solidFill>
                <a:srgbClr val="503E66"/>
              </a:solidFill>
              <a:latin typeface="Candara"/>
              <a:cs typeface="Candara"/>
            </a:endParaRPr>
          </a:p>
        </p:txBody>
      </p:sp>
      <p:sp>
        <p:nvSpPr>
          <p:cNvPr id="20" name="Rectangle 19"/>
          <p:cNvSpPr/>
          <p:nvPr/>
        </p:nvSpPr>
        <p:spPr>
          <a:xfrm>
            <a:off x="0" y="1278384"/>
            <a:ext cx="838200" cy="152400"/>
          </a:xfrm>
          <a:prstGeom prst="rect">
            <a:avLst/>
          </a:prstGeom>
          <a:solidFill>
            <a:srgbClr val="503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3E66"/>
              </a:solidFill>
            </a:endParaRPr>
          </a:p>
        </p:txBody>
      </p:sp>
      <p:sp>
        <p:nvSpPr>
          <p:cNvPr id="15" name="Slide Number Placeholder 14"/>
          <p:cNvSpPr>
            <a:spLocks noGrp="1"/>
          </p:cNvSpPr>
          <p:nvPr>
            <p:ph type="sldNum" sz="quarter" idx="12"/>
          </p:nvPr>
        </p:nvSpPr>
        <p:spPr/>
        <p:txBody>
          <a:bodyPr/>
          <a:lstStyle/>
          <a:p>
            <a:fld id="{56572F45-4021-4CDD-94D3-EAD5D03F995C}" type="slidenum">
              <a:rPr lang="en-US" smtClean="0"/>
              <a:pPr/>
              <a:t>2</a:t>
            </a:fld>
            <a:endParaRPr lang="en-US" dirty="0"/>
          </a:p>
        </p:txBody>
      </p:sp>
      <p:sp>
        <p:nvSpPr>
          <p:cNvPr id="3" name="TextBox 2"/>
          <p:cNvSpPr txBox="1"/>
          <p:nvPr/>
        </p:nvSpPr>
        <p:spPr>
          <a:xfrm>
            <a:off x="304800" y="1676400"/>
            <a:ext cx="8610600" cy="4154984"/>
          </a:xfrm>
          <a:prstGeom prst="rect">
            <a:avLst/>
          </a:prstGeom>
          <a:noFill/>
        </p:spPr>
        <p:txBody>
          <a:bodyPr wrap="square" rtlCol="0">
            <a:spAutoFit/>
          </a:bodyPr>
          <a:lstStyle/>
          <a:p>
            <a:pPr algn="ctr"/>
            <a:r>
              <a:rPr lang="en-US" sz="2400" dirty="0">
                <a:solidFill>
                  <a:schemeClr val="tx1">
                    <a:lumMod val="50000"/>
                  </a:schemeClr>
                </a:solidFill>
                <a:latin typeface="Candara" pitchFamily="34" charset="0"/>
              </a:rPr>
              <a:t>Eliminate the overuse of the </a:t>
            </a:r>
            <a:r>
              <a:rPr lang="en-US" sz="2400" dirty="0" smtClean="0">
                <a:solidFill>
                  <a:schemeClr val="tx1">
                    <a:lumMod val="50000"/>
                  </a:schemeClr>
                </a:solidFill>
                <a:latin typeface="Candara" pitchFamily="34" charset="0"/>
              </a:rPr>
              <a:t>criminal justice system </a:t>
            </a:r>
            <a:r>
              <a:rPr lang="en-US" sz="2400" dirty="0">
                <a:solidFill>
                  <a:schemeClr val="tx1">
                    <a:lumMod val="50000"/>
                  </a:schemeClr>
                </a:solidFill>
                <a:latin typeface="Candara" pitchFamily="34" charset="0"/>
              </a:rPr>
              <a:t>and improve community health &amp; </a:t>
            </a:r>
            <a:r>
              <a:rPr lang="en-US" sz="2400" dirty="0" smtClean="0">
                <a:solidFill>
                  <a:schemeClr val="tx1">
                    <a:lumMod val="50000"/>
                  </a:schemeClr>
                </a:solidFill>
                <a:latin typeface="Candara" pitchFamily="34" charset="0"/>
              </a:rPr>
              <a:t>safety</a:t>
            </a:r>
            <a:br>
              <a:rPr lang="en-US" sz="2400" dirty="0" smtClean="0">
                <a:solidFill>
                  <a:schemeClr val="tx1">
                    <a:lumMod val="50000"/>
                  </a:schemeClr>
                </a:solidFill>
                <a:latin typeface="Candara" pitchFamily="34" charset="0"/>
              </a:rPr>
            </a:br>
            <a:endParaRPr lang="en-US" sz="2400" dirty="0" smtClean="0">
              <a:solidFill>
                <a:schemeClr val="tx1">
                  <a:lumMod val="50000"/>
                </a:schemeClr>
              </a:solidFill>
              <a:latin typeface="Candara" pitchFamily="34" charset="0"/>
            </a:endParaRPr>
          </a:p>
          <a:p>
            <a:pPr marL="342900" indent="-342900">
              <a:buFont typeface="Arial" panose="020B0604020202020204" pitchFamily="34" charset="0"/>
              <a:buChar char="•"/>
            </a:pPr>
            <a:r>
              <a:rPr lang="en-US" sz="2400" dirty="0" smtClean="0">
                <a:solidFill>
                  <a:schemeClr val="tx1">
                    <a:lumMod val="50000"/>
                  </a:schemeClr>
                </a:solidFill>
                <a:latin typeface="Candara" pitchFamily="34" charset="0"/>
              </a:rPr>
              <a:t>Policy advocacy</a:t>
            </a:r>
            <a:br>
              <a:rPr lang="en-US" sz="2400" dirty="0" smtClean="0">
                <a:solidFill>
                  <a:schemeClr val="tx1">
                    <a:lumMod val="50000"/>
                  </a:schemeClr>
                </a:solidFill>
                <a:latin typeface="Candara" pitchFamily="34" charset="0"/>
              </a:rPr>
            </a:br>
            <a:endParaRPr lang="en-US" sz="2400" dirty="0" smtClean="0">
              <a:solidFill>
                <a:schemeClr val="tx1">
                  <a:lumMod val="50000"/>
                </a:schemeClr>
              </a:solidFill>
              <a:latin typeface="Candara" pitchFamily="34" charset="0"/>
            </a:endParaRPr>
          </a:p>
          <a:p>
            <a:pPr marL="342900" indent="-342900">
              <a:buFont typeface="Arial" panose="020B0604020202020204" pitchFamily="34" charset="0"/>
              <a:buChar char="•"/>
            </a:pPr>
            <a:r>
              <a:rPr lang="en-US" sz="2400" dirty="0" smtClean="0">
                <a:solidFill>
                  <a:schemeClr val="tx1">
                    <a:lumMod val="50000"/>
                  </a:schemeClr>
                </a:solidFill>
                <a:latin typeface="Candara" pitchFamily="34" charset="0"/>
              </a:rPr>
              <a:t>Trainings/Education</a:t>
            </a:r>
            <a:br>
              <a:rPr lang="en-US" sz="2400" dirty="0" smtClean="0">
                <a:solidFill>
                  <a:schemeClr val="tx1">
                    <a:lumMod val="50000"/>
                  </a:schemeClr>
                </a:solidFill>
                <a:latin typeface="Candara" pitchFamily="34" charset="0"/>
              </a:rPr>
            </a:br>
            <a:endParaRPr lang="en-US" sz="2400" dirty="0" smtClean="0">
              <a:solidFill>
                <a:schemeClr val="tx1">
                  <a:lumMod val="50000"/>
                </a:schemeClr>
              </a:solidFill>
              <a:latin typeface="Candara" pitchFamily="34" charset="0"/>
            </a:endParaRPr>
          </a:p>
          <a:p>
            <a:pPr marL="342900" indent="-342900">
              <a:buFont typeface="Arial" panose="020B0604020202020204" pitchFamily="34" charset="0"/>
              <a:buChar char="•"/>
            </a:pPr>
            <a:r>
              <a:rPr lang="en-US" sz="2400" dirty="0" smtClean="0">
                <a:solidFill>
                  <a:schemeClr val="tx1">
                    <a:lumMod val="50000"/>
                  </a:schemeClr>
                </a:solidFill>
                <a:latin typeface="Candara" pitchFamily="34" charset="0"/>
              </a:rPr>
              <a:t>Campaigns </a:t>
            </a:r>
          </a:p>
          <a:p>
            <a:pPr marL="342900" indent="-342900">
              <a:buFont typeface="Arial" panose="020B0604020202020204" pitchFamily="34" charset="0"/>
              <a:buChar char="•"/>
            </a:pPr>
            <a:endParaRPr lang="en-US" sz="2400" dirty="0">
              <a:solidFill>
                <a:schemeClr val="tx1">
                  <a:lumMod val="50000"/>
                </a:schemeClr>
              </a:solidFill>
              <a:latin typeface="Candara" pitchFamily="34" charset="0"/>
            </a:endParaRPr>
          </a:p>
          <a:p>
            <a:pPr marL="342900" indent="-342900">
              <a:buFont typeface="Arial" panose="020B0604020202020204" pitchFamily="34" charset="0"/>
              <a:buChar char="•"/>
            </a:pPr>
            <a:r>
              <a:rPr lang="en-US" sz="2400" dirty="0" smtClean="0">
                <a:solidFill>
                  <a:schemeClr val="tx1">
                    <a:lumMod val="50000"/>
                  </a:schemeClr>
                </a:solidFill>
                <a:latin typeface="Candara" pitchFamily="34" charset="0"/>
              </a:rPr>
              <a:t>Resource for justice involved people</a:t>
            </a:r>
          </a:p>
          <a:p>
            <a:pPr marL="342900" indent="-342900">
              <a:buFont typeface="Arial" panose="020B0604020202020204" pitchFamily="34" charset="0"/>
              <a:buChar char="•"/>
            </a:pPr>
            <a:endParaRPr lang="en-US" sz="2400" dirty="0">
              <a:solidFill>
                <a:schemeClr val="tx1">
                  <a:lumMod val="50000"/>
                </a:schemeClr>
              </a:solidFill>
              <a:latin typeface="Candara" pitchFamily="34" charset="0"/>
            </a:endParaRPr>
          </a:p>
        </p:txBody>
      </p:sp>
    </p:spTree>
    <p:extLst>
      <p:ext uri="{BB962C8B-B14F-4D97-AF65-F5344CB8AC3E}">
        <p14:creationId xmlns:p14="http://schemas.microsoft.com/office/powerpoint/2010/main" val="21002893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430784"/>
            <a:ext cx="9144000" cy="5427216"/>
          </a:xfrm>
          <a:prstGeom prst="rect">
            <a:avLst/>
          </a:prstGeom>
          <a:solidFill>
            <a:srgbClr val="CCD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1691" y="66674"/>
            <a:ext cx="914400" cy="1180341"/>
          </a:xfrm>
          <a:prstGeom prst="rect">
            <a:avLst/>
          </a:prstGeom>
        </p:spPr>
      </p:pic>
      <p:sp>
        <p:nvSpPr>
          <p:cNvPr id="11" name="Title 1"/>
          <p:cNvSpPr>
            <a:spLocks noGrp="1"/>
          </p:cNvSpPr>
          <p:nvPr>
            <p:ph type="title"/>
          </p:nvPr>
        </p:nvSpPr>
        <p:spPr>
          <a:xfrm>
            <a:off x="228600" y="228600"/>
            <a:ext cx="6705600" cy="1018416"/>
          </a:xfrm>
        </p:spPr>
        <p:txBody>
          <a:bodyPr>
            <a:normAutofit/>
          </a:bodyPr>
          <a:lstStyle/>
          <a:p>
            <a:pPr algn="l"/>
            <a:r>
              <a:rPr lang="en-US" sz="3000" b="1" dirty="0" smtClean="0">
                <a:solidFill>
                  <a:srgbClr val="503E66"/>
                </a:solidFill>
                <a:latin typeface="Candara" panose="020E0502030303020204" pitchFamily="34" charset="0"/>
              </a:rPr>
              <a:t>Behavioral Health Organizations</a:t>
            </a:r>
            <a:endParaRPr lang="en-US" sz="3000" b="1" dirty="0">
              <a:solidFill>
                <a:srgbClr val="503E66"/>
              </a:solidFill>
              <a:latin typeface="Candara" panose="020E0502030303020204" pitchFamily="34" charset="0"/>
            </a:endParaRPr>
          </a:p>
        </p:txBody>
      </p:sp>
      <p:pic>
        <p:nvPicPr>
          <p:cNvPr id="18" name="Content Placeholder 1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924800" y="45170"/>
            <a:ext cx="1219200" cy="1233214"/>
          </a:xfrm>
        </p:spPr>
      </p:pic>
      <p:sp>
        <p:nvSpPr>
          <p:cNvPr id="12" name="Rectangle 11"/>
          <p:cNvSpPr/>
          <p:nvPr/>
        </p:nvSpPr>
        <p:spPr>
          <a:xfrm>
            <a:off x="838200" y="1278384"/>
            <a:ext cx="8305800" cy="152400"/>
          </a:xfrm>
          <a:prstGeom prst="rect">
            <a:avLst/>
          </a:prstGeom>
          <a:solidFill>
            <a:srgbClr val="96A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52400" y="1583184"/>
            <a:ext cx="8763000" cy="5046216"/>
          </a:xfrm>
          <a:prstGeom prst="rect">
            <a:avLst/>
          </a:prstGeom>
          <a:solidFill>
            <a:srgbClr val="F3F6F0"/>
          </a:solidFill>
          <a:ln>
            <a:solidFill>
              <a:srgbClr val="96AB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p:cNvSpPr txBox="1">
            <a:spLocks/>
          </p:cNvSpPr>
          <p:nvPr/>
        </p:nvSpPr>
        <p:spPr>
          <a:xfrm>
            <a:off x="228600" y="1583184"/>
            <a:ext cx="8534400" cy="464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None/>
            </a:pPr>
            <a:endParaRPr lang="en-US" sz="2800" dirty="0">
              <a:solidFill>
                <a:srgbClr val="503E66"/>
              </a:solidFill>
              <a:latin typeface="Candara"/>
              <a:cs typeface="Candara"/>
            </a:endParaRPr>
          </a:p>
        </p:txBody>
      </p:sp>
      <p:sp>
        <p:nvSpPr>
          <p:cNvPr id="20" name="Rectangle 19"/>
          <p:cNvSpPr/>
          <p:nvPr/>
        </p:nvSpPr>
        <p:spPr>
          <a:xfrm>
            <a:off x="0" y="1278384"/>
            <a:ext cx="838200" cy="152400"/>
          </a:xfrm>
          <a:prstGeom prst="rect">
            <a:avLst/>
          </a:prstGeom>
          <a:solidFill>
            <a:srgbClr val="503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03E66"/>
              </a:solidFill>
            </a:endParaRPr>
          </a:p>
        </p:txBody>
      </p:sp>
      <p:sp>
        <p:nvSpPr>
          <p:cNvPr id="15" name="Slide Number Placeholder 14"/>
          <p:cNvSpPr>
            <a:spLocks noGrp="1"/>
          </p:cNvSpPr>
          <p:nvPr>
            <p:ph type="sldNum" sz="quarter" idx="12"/>
          </p:nvPr>
        </p:nvSpPr>
        <p:spPr/>
        <p:txBody>
          <a:bodyPr/>
          <a:lstStyle/>
          <a:p>
            <a:fld id="{56572F45-4021-4CDD-94D3-EAD5D03F995C}" type="slidenum">
              <a:rPr lang="en-US" smtClean="0"/>
              <a:pPr/>
              <a:t>20</a:t>
            </a:fld>
            <a:endParaRPr lang="en-US" dirty="0"/>
          </a:p>
        </p:txBody>
      </p:sp>
      <p:sp>
        <p:nvSpPr>
          <p:cNvPr id="2" name="TextBox 1"/>
          <p:cNvSpPr txBox="1"/>
          <p:nvPr/>
        </p:nvSpPr>
        <p:spPr>
          <a:xfrm>
            <a:off x="6400800" y="1686921"/>
            <a:ext cx="2057400" cy="1508105"/>
          </a:xfrm>
          <a:prstGeom prst="rect">
            <a:avLst/>
          </a:prstGeom>
          <a:noFill/>
        </p:spPr>
        <p:txBody>
          <a:bodyPr wrap="square" rtlCol="0">
            <a:spAutoFit/>
          </a:bodyPr>
          <a:lstStyle/>
          <a:p>
            <a:r>
              <a:rPr lang="en-US" sz="2800" dirty="0" smtClean="0">
                <a:latin typeface="Candara" panose="020E0502030303020204" pitchFamily="34" charset="0"/>
              </a:rPr>
              <a:t> </a:t>
            </a:r>
          </a:p>
          <a:p>
            <a:endParaRPr lang="en-US" sz="3200" dirty="0" smtClean="0">
              <a:latin typeface="Candara" panose="020E0502030303020204" pitchFamily="34" charset="0"/>
            </a:endParaRPr>
          </a:p>
          <a:p>
            <a:pPr marL="457200" indent="-457200">
              <a:buFont typeface="Arial" panose="020B0604020202020204" pitchFamily="34" charset="0"/>
              <a:buChar char="•"/>
            </a:pPr>
            <a:endParaRPr lang="en-US" sz="3200" dirty="0">
              <a:latin typeface="Candara" panose="020E0502030303020204" pitchFamily="34" charset="0"/>
            </a:endParaRPr>
          </a:p>
        </p:txBody>
      </p:sp>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 y="1730532"/>
            <a:ext cx="5872824" cy="475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1807" y="1730532"/>
            <a:ext cx="2571706" cy="867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67135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430784"/>
            <a:ext cx="9144000" cy="5427216"/>
          </a:xfrm>
          <a:prstGeom prst="rect">
            <a:avLst/>
          </a:prstGeom>
          <a:solidFill>
            <a:srgbClr val="CCD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1691" y="66674"/>
            <a:ext cx="914400" cy="1180341"/>
          </a:xfrm>
          <a:prstGeom prst="rect">
            <a:avLst/>
          </a:prstGeom>
        </p:spPr>
      </p:pic>
      <p:sp>
        <p:nvSpPr>
          <p:cNvPr id="11" name="Title 1"/>
          <p:cNvSpPr>
            <a:spLocks noGrp="1"/>
          </p:cNvSpPr>
          <p:nvPr>
            <p:ph type="title"/>
          </p:nvPr>
        </p:nvSpPr>
        <p:spPr>
          <a:xfrm>
            <a:off x="228600" y="228600"/>
            <a:ext cx="6705600" cy="1018416"/>
          </a:xfrm>
        </p:spPr>
        <p:txBody>
          <a:bodyPr>
            <a:normAutofit/>
          </a:bodyPr>
          <a:lstStyle/>
          <a:p>
            <a:pPr algn="l"/>
            <a:r>
              <a:rPr lang="en-US" sz="3000" b="1" dirty="0" smtClean="0">
                <a:solidFill>
                  <a:srgbClr val="503E66"/>
                </a:solidFill>
                <a:latin typeface="Candara" panose="020E0502030303020204" pitchFamily="34" charset="0"/>
              </a:rPr>
              <a:t>Covered Mental Health Benefits</a:t>
            </a:r>
            <a:endParaRPr lang="en-US" sz="3000" b="1" dirty="0">
              <a:solidFill>
                <a:srgbClr val="503E66"/>
              </a:solidFill>
              <a:latin typeface="Candara" panose="020E0502030303020204" pitchFamily="34" charset="0"/>
            </a:endParaRPr>
          </a:p>
        </p:txBody>
      </p:sp>
      <p:pic>
        <p:nvPicPr>
          <p:cNvPr id="18" name="Content Placeholder 1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924800" y="45170"/>
            <a:ext cx="1219200" cy="1233214"/>
          </a:xfrm>
        </p:spPr>
      </p:pic>
      <p:sp>
        <p:nvSpPr>
          <p:cNvPr id="12" name="Rectangle 11"/>
          <p:cNvSpPr/>
          <p:nvPr/>
        </p:nvSpPr>
        <p:spPr>
          <a:xfrm>
            <a:off x="838200" y="1278384"/>
            <a:ext cx="8305800" cy="152400"/>
          </a:xfrm>
          <a:prstGeom prst="rect">
            <a:avLst/>
          </a:prstGeom>
          <a:solidFill>
            <a:srgbClr val="96A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52400" y="1583184"/>
            <a:ext cx="8763000" cy="5046216"/>
          </a:xfrm>
          <a:prstGeom prst="rect">
            <a:avLst/>
          </a:prstGeom>
          <a:solidFill>
            <a:srgbClr val="F3F6F0"/>
          </a:solidFill>
          <a:ln>
            <a:solidFill>
              <a:srgbClr val="96AB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p:cNvSpPr txBox="1">
            <a:spLocks/>
          </p:cNvSpPr>
          <p:nvPr/>
        </p:nvSpPr>
        <p:spPr>
          <a:xfrm>
            <a:off x="228600" y="1583184"/>
            <a:ext cx="8534400" cy="464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None/>
            </a:pPr>
            <a:endParaRPr lang="en-US" sz="2800" dirty="0">
              <a:solidFill>
                <a:srgbClr val="503E66"/>
              </a:solidFill>
              <a:latin typeface="Candara"/>
              <a:cs typeface="Candara"/>
            </a:endParaRPr>
          </a:p>
        </p:txBody>
      </p:sp>
      <p:sp>
        <p:nvSpPr>
          <p:cNvPr id="20" name="Rectangle 19"/>
          <p:cNvSpPr/>
          <p:nvPr/>
        </p:nvSpPr>
        <p:spPr>
          <a:xfrm>
            <a:off x="0" y="1278384"/>
            <a:ext cx="838200" cy="152400"/>
          </a:xfrm>
          <a:prstGeom prst="rect">
            <a:avLst/>
          </a:prstGeom>
          <a:solidFill>
            <a:srgbClr val="503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03E66"/>
              </a:solidFill>
            </a:endParaRPr>
          </a:p>
        </p:txBody>
      </p:sp>
      <p:sp>
        <p:nvSpPr>
          <p:cNvPr id="15" name="Slide Number Placeholder 14"/>
          <p:cNvSpPr>
            <a:spLocks noGrp="1"/>
          </p:cNvSpPr>
          <p:nvPr>
            <p:ph type="sldNum" sz="quarter" idx="12"/>
          </p:nvPr>
        </p:nvSpPr>
        <p:spPr/>
        <p:txBody>
          <a:bodyPr/>
          <a:lstStyle/>
          <a:p>
            <a:fld id="{56572F45-4021-4CDD-94D3-EAD5D03F995C}" type="slidenum">
              <a:rPr lang="en-US" smtClean="0"/>
              <a:pPr/>
              <a:t>21</a:t>
            </a:fld>
            <a:endParaRPr lang="en-US" dirty="0"/>
          </a:p>
        </p:txBody>
      </p:sp>
      <p:sp>
        <p:nvSpPr>
          <p:cNvPr id="17" name="TextBox 16"/>
          <p:cNvSpPr txBox="1"/>
          <p:nvPr/>
        </p:nvSpPr>
        <p:spPr>
          <a:xfrm>
            <a:off x="419100" y="1905000"/>
            <a:ext cx="3848100" cy="3708708"/>
          </a:xfrm>
          <a:prstGeom prst="rect">
            <a:avLst/>
          </a:prstGeom>
          <a:noFill/>
        </p:spPr>
        <p:txBody>
          <a:bodyPr wrap="square" rtlCol="0">
            <a:spAutoFit/>
          </a:bodyPr>
          <a:lstStyle/>
          <a:p>
            <a:pPr marL="228600" indent="-228600">
              <a:spcAft>
                <a:spcPts val="600"/>
              </a:spcAft>
              <a:buFont typeface="Wingdings" charset="2"/>
              <a:buChar char="ü"/>
            </a:pPr>
            <a:r>
              <a:rPr lang="en-US" sz="2000" dirty="0" smtClean="0">
                <a:solidFill>
                  <a:srgbClr val="000000"/>
                </a:solidFill>
                <a:latin typeface="Candara"/>
                <a:ea typeface="Calibri" charset="0"/>
                <a:cs typeface="Candara"/>
              </a:rPr>
              <a:t>Inpatient hospital psychiatric care </a:t>
            </a:r>
          </a:p>
          <a:p>
            <a:pPr marL="228600" indent="-228600">
              <a:spcAft>
                <a:spcPts val="600"/>
              </a:spcAft>
              <a:buFont typeface="Wingdings" charset="2"/>
              <a:buChar char="ü"/>
            </a:pPr>
            <a:r>
              <a:rPr lang="en-US" sz="2000" dirty="0" smtClean="0">
                <a:solidFill>
                  <a:srgbClr val="000000"/>
                </a:solidFill>
                <a:latin typeface="Candara"/>
                <a:ea typeface="Calibri" charset="0"/>
                <a:cs typeface="Candara"/>
              </a:rPr>
              <a:t>Outpatient hospital psychiatric services </a:t>
            </a:r>
          </a:p>
          <a:p>
            <a:pPr marL="228600" indent="-228600">
              <a:spcAft>
                <a:spcPts val="600"/>
              </a:spcAft>
              <a:buFont typeface="Wingdings" charset="2"/>
              <a:buChar char="ü"/>
            </a:pPr>
            <a:r>
              <a:rPr lang="en-US" sz="2000" dirty="0" smtClean="0">
                <a:solidFill>
                  <a:srgbClr val="000000"/>
                </a:solidFill>
                <a:latin typeface="Candara"/>
                <a:ea typeface="Calibri" charset="0"/>
                <a:cs typeface="Candara"/>
              </a:rPr>
              <a:t>Psychiatrist services </a:t>
            </a:r>
          </a:p>
          <a:p>
            <a:pPr marL="228600" indent="-228600">
              <a:spcAft>
                <a:spcPts val="600"/>
              </a:spcAft>
              <a:buFont typeface="Wingdings" charset="2"/>
              <a:buChar char="ü"/>
            </a:pPr>
            <a:r>
              <a:rPr lang="en-US" sz="2000" dirty="0" smtClean="0">
                <a:solidFill>
                  <a:srgbClr val="000000"/>
                </a:solidFill>
                <a:latin typeface="Candara"/>
                <a:ea typeface="Calibri" charset="0"/>
                <a:cs typeface="Candara"/>
              </a:rPr>
              <a:t>Individual and group therapy </a:t>
            </a:r>
          </a:p>
          <a:p>
            <a:pPr marL="228600" indent="-228600">
              <a:spcAft>
                <a:spcPts val="600"/>
              </a:spcAft>
              <a:buFont typeface="Wingdings" charset="2"/>
              <a:buChar char="ü"/>
            </a:pPr>
            <a:r>
              <a:rPr lang="en-US" sz="2000" dirty="0" smtClean="0">
                <a:solidFill>
                  <a:srgbClr val="000000"/>
                </a:solidFill>
                <a:latin typeface="Candara"/>
                <a:ea typeface="Calibri" charset="0"/>
                <a:cs typeface="Candara"/>
              </a:rPr>
              <a:t>Medication management </a:t>
            </a:r>
          </a:p>
          <a:p>
            <a:pPr marL="228600" indent="-228600">
              <a:spcAft>
                <a:spcPts val="600"/>
              </a:spcAft>
              <a:buFont typeface="Wingdings" charset="2"/>
              <a:buChar char="ü"/>
            </a:pPr>
            <a:r>
              <a:rPr lang="en-US" sz="2000" dirty="0" smtClean="0">
                <a:solidFill>
                  <a:srgbClr val="000000"/>
                </a:solidFill>
                <a:latin typeface="Candara"/>
                <a:ea typeface="Calibri" charset="0"/>
                <a:cs typeface="Candara"/>
              </a:rPr>
              <a:t>Case management services </a:t>
            </a:r>
          </a:p>
          <a:p>
            <a:pPr marL="228600" indent="-228600">
              <a:spcAft>
                <a:spcPts val="600"/>
              </a:spcAft>
              <a:buFont typeface="Wingdings" charset="2"/>
              <a:buChar char="ü"/>
            </a:pPr>
            <a:r>
              <a:rPr lang="en-US" sz="2000" dirty="0" smtClean="0">
                <a:solidFill>
                  <a:srgbClr val="000000"/>
                </a:solidFill>
                <a:latin typeface="Candara"/>
                <a:ea typeface="Calibri" charset="0"/>
                <a:cs typeface="Candara"/>
              </a:rPr>
              <a:t>Emergency services </a:t>
            </a:r>
          </a:p>
          <a:p>
            <a:pPr marL="228600" indent="-228600">
              <a:buFont typeface="Wingdings" charset="2"/>
              <a:buChar char="ü"/>
            </a:pPr>
            <a:r>
              <a:rPr lang="en-US" sz="2000" dirty="0" smtClean="0">
                <a:solidFill>
                  <a:srgbClr val="000000"/>
                </a:solidFill>
                <a:latin typeface="Candara"/>
                <a:ea typeface="Calibri" charset="0"/>
                <a:cs typeface="Candara"/>
              </a:rPr>
              <a:t>Vocational services </a:t>
            </a:r>
            <a:endParaRPr lang="en-US" sz="2000" dirty="0" smtClean="0">
              <a:latin typeface="Candara"/>
              <a:cs typeface="Candara"/>
            </a:endParaRPr>
          </a:p>
        </p:txBody>
      </p:sp>
      <p:sp>
        <p:nvSpPr>
          <p:cNvPr id="22" name="TextBox 21"/>
          <p:cNvSpPr txBox="1"/>
          <p:nvPr/>
        </p:nvSpPr>
        <p:spPr>
          <a:xfrm>
            <a:off x="4648200" y="1905268"/>
            <a:ext cx="3810000" cy="3554819"/>
          </a:xfrm>
          <a:prstGeom prst="rect">
            <a:avLst/>
          </a:prstGeom>
          <a:noFill/>
        </p:spPr>
        <p:txBody>
          <a:bodyPr wrap="square" rtlCol="0">
            <a:spAutoFit/>
          </a:bodyPr>
          <a:lstStyle/>
          <a:p>
            <a:pPr marL="233363" indent="-233363">
              <a:spcAft>
                <a:spcPts val="600"/>
              </a:spcAft>
              <a:buFont typeface="Wingdings" pitchFamily="2" charset="2"/>
              <a:buChar char="ü"/>
            </a:pPr>
            <a:r>
              <a:rPr lang="en-US" sz="2000" dirty="0" smtClean="0">
                <a:solidFill>
                  <a:srgbClr val="000000"/>
                </a:solidFill>
                <a:latin typeface="Candara"/>
                <a:ea typeface="Calibri" charset="0"/>
                <a:cs typeface="Candara"/>
              </a:rPr>
              <a:t>Clubhouse/drop-in centers </a:t>
            </a:r>
            <a:endParaRPr lang="en-US" sz="2000" dirty="0">
              <a:solidFill>
                <a:srgbClr val="000000"/>
              </a:solidFill>
              <a:latin typeface="Candara"/>
              <a:ea typeface="Calibri" charset="0"/>
              <a:cs typeface="Candara"/>
            </a:endParaRPr>
          </a:p>
          <a:p>
            <a:pPr marL="233363" indent="-233363">
              <a:spcAft>
                <a:spcPts val="600"/>
              </a:spcAft>
              <a:buFont typeface="Wingdings" pitchFamily="2" charset="2"/>
              <a:buChar char="ü"/>
            </a:pPr>
            <a:r>
              <a:rPr lang="en-US" sz="2000" dirty="0" smtClean="0">
                <a:solidFill>
                  <a:srgbClr val="000000"/>
                </a:solidFill>
                <a:latin typeface="Candara"/>
                <a:ea typeface="Calibri" charset="0"/>
                <a:cs typeface="Candara"/>
              </a:rPr>
              <a:t>Assertive Community Treatment </a:t>
            </a:r>
            <a:endParaRPr lang="en-US" sz="2000" dirty="0">
              <a:solidFill>
                <a:srgbClr val="000000"/>
              </a:solidFill>
              <a:latin typeface="Candara"/>
              <a:ea typeface="Calibri" charset="0"/>
              <a:cs typeface="Candara"/>
            </a:endParaRPr>
          </a:p>
          <a:p>
            <a:pPr marL="233363" indent="-233363">
              <a:spcAft>
                <a:spcPts val="600"/>
              </a:spcAft>
              <a:buFont typeface="Wingdings" pitchFamily="2" charset="2"/>
              <a:buChar char="ü"/>
            </a:pPr>
            <a:r>
              <a:rPr lang="en-US" sz="2000" dirty="0" smtClean="0">
                <a:solidFill>
                  <a:srgbClr val="000000"/>
                </a:solidFill>
                <a:latin typeface="Candara"/>
                <a:ea typeface="Calibri" charset="0"/>
                <a:cs typeface="Candara"/>
              </a:rPr>
              <a:t>Recovery services</a:t>
            </a:r>
          </a:p>
          <a:p>
            <a:pPr marL="233363" indent="-233363">
              <a:spcAft>
                <a:spcPts val="600"/>
              </a:spcAft>
              <a:buFont typeface="Wingdings" pitchFamily="2" charset="2"/>
              <a:buChar char="ü"/>
            </a:pPr>
            <a:r>
              <a:rPr lang="en-US" sz="2000" dirty="0" smtClean="0">
                <a:solidFill>
                  <a:srgbClr val="000000"/>
                </a:solidFill>
                <a:latin typeface="Candara"/>
                <a:ea typeface="Calibri" charset="0"/>
                <a:cs typeface="Candara"/>
              </a:rPr>
              <a:t>Respite services </a:t>
            </a:r>
            <a:endParaRPr lang="en-US" sz="2000" dirty="0">
              <a:solidFill>
                <a:srgbClr val="000000"/>
              </a:solidFill>
              <a:latin typeface="Candara"/>
              <a:ea typeface="Calibri" charset="0"/>
              <a:cs typeface="Candara"/>
            </a:endParaRPr>
          </a:p>
          <a:p>
            <a:pPr marL="233363" indent="-233363">
              <a:spcAft>
                <a:spcPts val="600"/>
              </a:spcAft>
              <a:buFont typeface="Wingdings" pitchFamily="2" charset="2"/>
              <a:buChar char="ü"/>
            </a:pPr>
            <a:r>
              <a:rPr lang="en-US" sz="2000" dirty="0" smtClean="0">
                <a:solidFill>
                  <a:srgbClr val="000000"/>
                </a:solidFill>
                <a:latin typeface="Candara"/>
                <a:ea typeface="Calibri" charset="0"/>
                <a:cs typeface="Candara"/>
              </a:rPr>
              <a:t>Prevention/early intervention activities </a:t>
            </a:r>
            <a:endParaRPr lang="en-US" sz="2000" dirty="0">
              <a:solidFill>
                <a:srgbClr val="000000"/>
              </a:solidFill>
              <a:latin typeface="Candara"/>
              <a:ea typeface="Calibri" charset="0"/>
              <a:cs typeface="Candara"/>
            </a:endParaRPr>
          </a:p>
          <a:p>
            <a:pPr marL="233363" indent="-233363">
              <a:buFont typeface="Wingdings" pitchFamily="2" charset="2"/>
              <a:buChar char="ü"/>
            </a:pPr>
            <a:r>
              <a:rPr lang="en-US" sz="2000" dirty="0" smtClean="0">
                <a:solidFill>
                  <a:srgbClr val="000000"/>
                </a:solidFill>
                <a:latin typeface="Candara"/>
                <a:ea typeface="Calibri" charset="0"/>
                <a:cs typeface="Candara"/>
              </a:rPr>
              <a:t>School-based and day treatment services for children/youth </a:t>
            </a:r>
            <a:endParaRPr lang="en-US" sz="2000" dirty="0" smtClean="0">
              <a:latin typeface="Candara"/>
              <a:cs typeface="Candara"/>
            </a:endParaRPr>
          </a:p>
        </p:txBody>
      </p:sp>
      <p:sp>
        <p:nvSpPr>
          <p:cNvPr id="3" name="TextBox 2"/>
          <p:cNvSpPr txBox="1"/>
          <p:nvPr/>
        </p:nvSpPr>
        <p:spPr>
          <a:xfrm>
            <a:off x="419100" y="5789597"/>
            <a:ext cx="8115300" cy="461665"/>
          </a:xfrm>
          <a:prstGeom prst="rect">
            <a:avLst/>
          </a:prstGeom>
          <a:noFill/>
        </p:spPr>
        <p:txBody>
          <a:bodyPr wrap="square" rtlCol="0">
            <a:spAutoFit/>
          </a:bodyPr>
          <a:lstStyle/>
          <a:p>
            <a:pPr algn="ctr"/>
            <a:r>
              <a:rPr lang="en-US" sz="2400" b="1" dirty="0">
                <a:latin typeface="Candara" panose="020E0502030303020204" pitchFamily="34" charset="0"/>
              </a:rPr>
              <a:t>Behavioral health services must be “medically necessary” </a:t>
            </a:r>
            <a:endParaRPr lang="en-US" sz="2400" b="1" dirty="0"/>
          </a:p>
        </p:txBody>
      </p:sp>
    </p:spTree>
    <p:extLst>
      <p:ext uri="{BB962C8B-B14F-4D97-AF65-F5344CB8AC3E}">
        <p14:creationId xmlns:p14="http://schemas.microsoft.com/office/powerpoint/2010/main" val="4491047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430784"/>
            <a:ext cx="9144000" cy="5427216"/>
          </a:xfrm>
          <a:prstGeom prst="rect">
            <a:avLst/>
          </a:prstGeom>
          <a:solidFill>
            <a:srgbClr val="CCD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1691" y="66674"/>
            <a:ext cx="914400" cy="1180341"/>
          </a:xfrm>
          <a:prstGeom prst="rect">
            <a:avLst/>
          </a:prstGeom>
        </p:spPr>
      </p:pic>
      <p:sp>
        <p:nvSpPr>
          <p:cNvPr id="11" name="Title 1"/>
          <p:cNvSpPr>
            <a:spLocks noGrp="1"/>
          </p:cNvSpPr>
          <p:nvPr>
            <p:ph type="title"/>
          </p:nvPr>
        </p:nvSpPr>
        <p:spPr>
          <a:xfrm>
            <a:off x="228600" y="228600"/>
            <a:ext cx="6705600" cy="1018416"/>
          </a:xfrm>
        </p:spPr>
        <p:txBody>
          <a:bodyPr>
            <a:normAutofit/>
          </a:bodyPr>
          <a:lstStyle/>
          <a:p>
            <a:pPr algn="l"/>
            <a:r>
              <a:rPr lang="en-US" sz="3000" b="1" dirty="0" smtClean="0">
                <a:solidFill>
                  <a:srgbClr val="503E66"/>
                </a:solidFill>
                <a:latin typeface="Candara" panose="020E0502030303020204" pitchFamily="34" charset="0"/>
              </a:rPr>
              <a:t>Covered Substance </a:t>
            </a:r>
            <a:r>
              <a:rPr lang="en-US" sz="3000" b="1" dirty="0">
                <a:solidFill>
                  <a:srgbClr val="503E66"/>
                </a:solidFill>
                <a:latin typeface="Candara" panose="020E0502030303020204" pitchFamily="34" charset="0"/>
              </a:rPr>
              <a:t>Use Disorder (SUD) Treatment </a:t>
            </a:r>
            <a:r>
              <a:rPr lang="en-US" sz="3000" b="1" dirty="0" smtClean="0">
                <a:solidFill>
                  <a:srgbClr val="503E66"/>
                </a:solidFill>
                <a:latin typeface="Candara" panose="020E0502030303020204" pitchFamily="34" charset="0"/>
              </a:rPr>
              <a:t>Benefits</a:t>
            </a:r>
            <a:endParaRPr lang="en-US" sz="3000" b="1" dirty="0">
              <a:solidFill>
                <a:srgbClr val="503E66"/>
              </a:solidFill>
              <a:latin typeface="Candara" panose="020E0502030303020204" pitchFamily="34" charset="0"/>
            </a:endParaRPr>
          </a:p>
        </p:txBody>
      </p:sp>
      <p:pic>
        <p:nvPicPr>
          <p:cNvPr id="18" name="Content Placeholder 1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924800" y="45170"/>
            <a:ext cx="1219200" cy="1233214"/>
          </a:xfrm>
        </p:spPr>
      </p:pic>
      <p:sp>
        <p:nvSpPr>
          <p:cNvPr id="12" name="Rectangle 11"/>
          <p:cNvSpPr/>
          <p:nvPr/>
        </p:nvSpPr>
        <p:spPr>
          <a:xfrm>
            <a:off x="838200" y="1278384"/>
            <a:ext cx="8305800" cy="152400"/>
          </a:xfrm>
          <a:prstGeom prst="rect">
            <a:avLst/>
          </a:prstGeom>
          <a:solidFill>
            <a:srgbClr val="96A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52400" y="1583184"/>
            <a:ext cx="8763000" cy="5046216"/>
          </a:xfrm>
          <a:prstGeom prst="rect">
            <a:avLst/>
          </a:prstGeom>
          <a:solidFill>
            <a:srgbClr val="F3F6F0"/>
          </a:solidFill>
          <a:ln>
            <a:solidFill>
              <a:srgbClr val="96AB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ntent Placeholder 2"/>
          <p:cNvSpPr txBox="1">
            <a:spLocks/>
          </p:cNvSpPr>
          <p:nvPr/>
        </p:nvSpPr>
        <p:spPr>
          <a:xfrm>
            <a:off x="228600" y="1583184"/>
            <a:ext cx="8534400" cy="464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None/>
            </a:pPr>
            <a:endParaRPr lang="en-US" sz="2800" dirty="0">
              <a:solidFill>
                <a:srgbClr val="503E66"/>
              </a:solidFill>
              <a:latin typeface="Candara"/>
              <a:cs typeface="Candara"/>
            </a:endParaRPr>
          </a:p>
        </p:txBody>
      </p:sp>
      <p:sp>
        <p:nvSpPr>
          <p:cNvPr id="20" name="Rectangle 19"/>
          <p:cNvSpPr/>
          <p:nvPr/>
        </p:nvSpPr>
        <p:spPr>
          <a:xfrm>
            <a:off x="0" y="1278384"/>
            <a:ext cx="838200" cy="152400"/>
          </a:xfrm>
          <a:prstGeom prst="rect">
            <a:avLst/>
          </a:prstGeom>
          <a:solidFill>
            <a:srgbClr val="503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03E66"/>
              </a:solidFill>
            </a:endParaRPr>
          </a:p>
        </p:txBody>
      </p:sp>
      <p:sp>
        <p:nvSpPr>
          <p:cNvPr id="15" name="Slide Number Placeholder 14"/>
          <p:cNvSpPr>
            <a:spLocks noGrp="1"/>
          </p:cNvSpPr>
          <p:nvPr>
            <p:ph type="sldNum" sz="quarter" idx="12"/>
          </p:nvPr>
        </p:nvSpPr>
        <p:spPr/>
        <p:txBody>
          <a:bodyPr/>
          <a:lstStyle/>
          <a:p>
            <a:fld id="{56572F45-4021-4CDD-94D3-EAD5D03F995C}" type="slidenum">
              <a:rPr lang="en-US" smtClean="0"/>
              <a:pPr/>
              <a:t>22</a:t>
            </a:fld>
            <a:endParaRPr lang="en-US" dirty="0"/>
          </a:p>
        </p:txBody>
      </p:sp>
      <p:sp>
        <p:nvSpPr>
          <p:cNvPr id="17" name="TextBox 16"/>
          <p:cNvSpPr txBox="1"/>
          <p:nvPr/>
        </p:nvSpPr>
        <p:spPr>
          <a:xfrm>
            <a:off x="419100" y="1905000"/>
            <a:ext cx="7658100" cy="3524042"/>
          </a:xfrm>
          <a:prstGeom prst="rect">
            <a:avLst/>
          </a:prstGeom>
          <a:noFill/>
        </p:spPr>
        <p:txBody>
          <a:bodyPr wrap="square" rtlCol="0">
            <a:spAutoFit/>
          </a:bodyPr>
          <a:lstStyle/>
          <a:p>
            <a:pPr marL="228600" indent="-228600">
              <a:spcAft>
                <a:spcPts val="600"/>
              </a:spcAft>
              <a:buFont typeface="Wingdings" charset="2"/>
              <a:buChar char="ü"/>
            </a:pPr>
            <a:r>
              <a:rPr lang="en-US" sz="2400" dirty="0" smtClean="0">
                <a:solidFill>
                  <a:srgbClr val="000000"/>
                </a:solidFill>
                <a:latin typeface="Candara"/>
                <a:ea typeface="Calibri" charset="0"/>
                <a:cs typeface="Candara"/>
              </a:rPr>
              <a:t> Alcohol and/or drug assessments</a:t>
            </a:r>
          </a:p>
          <a:p>
            <a:pPr marL="228600" indent="-228600">
              <a:spcAft>
                <a:spcPts val="600"/>
              </a:spcAft>
              <a:buFont typeface="Wingdings" charset="2"/>
              <a:buChar char="ü"/>
            </a:pPr>
            <a:r>
              <a:rPr lang="en-US" sz="2400" dirty="0" smtClean="0">
                <a:solidFill>
                  <a:srgbClr val="000000"/>
                </a:solidFill>
                <a:latin typeface="Candara"/>
                <a:ea typeface="Calibri" charset="0"/>
                <a:cs typeface="Candara"/>
              </a:rPr>
              <a:t> Social detox services</a:t>
            </a:r>
          </a:p>
          <a:p>
            <a:pPr marL="228600" indent="-228600">
              <a:spcAft>
                <a:spcPts val="600"/>
              </a:spcAft>
              <a:buFont typeface="Wingdings" charset="2"/>
              <a:buChar char="ü"/>
            </a:pPr>
            <a:r>
              <a:rPr lang="en-US" sz="2400" dirty="0">
                <a:solidFill>
                  <a:srgbClr val="000000"/>
                </a:solidFill>
                <a:latin typeface="Candara"/>
                <a:ea typeface="Calibri" charset="0"/>
                <a:cs typeface="Candara"/>
              </a:rPr>
              <a:t> </a:t>
            </a:r>
            <a:r>
              <a:rPr lang="en-US" sz="2400" dirty="0" smtClean="0">
                <a:solidFill>
                  <a:srgbClr val="000000"/>
                </a:solidFill>
                <a:latin typeface="Candara"/>
                <a:ea typeface="Calibri" charset="0"/>
                <a:cs typeface="Candara"/>
              </a:rPr>
              <a:t>Individual &amp; Group Therapy – Outpatient</a:t>
            </a:r>
          </a:p>
          <a:p>
            <a:pPr marL="228600" indent="-228600">
              <a:spcAft>
                <a:spcPts val="600"/>
              </a:spcAft>
              <a:buFont typeface="Wingdings" charset="2"/>
              <a:buChar char="ü"/>
            </a:pPr>
            <a:r>
              <a:rPr lang="en-US" sz="2400" dirty="0" smtClean="0">
                <a:solidFill>
                  <a:srgbClr val="000000"/>
                </a:solidFill>
                <a:latin typeface="Candara"/>
                <a:ea typeface="Calibri" charset="0"/>
                <a:cs typeface="Candara"/>
              </a:rPr>
              <a:t> Targeted Case Management</a:t>
            </a:r>
          </a:p>
          <a:p>
            <a:pPr marL="228600" indent="-228600">
              <a:spcAft>
                <a:spcPts val="600"/>
              </a:spcAft>
              <a:buFont typeface="Wingdings" charset="2"/>
              <a:buChar char="ü"/>
            </a:pPr>
            <a:r>
              <a:rPr lang="en-US" sz="2400" dirty="0">
                <a:solidFill>
                  <a:srgbClr val="000000"/>
                </a:solidFill>
                <a:latin typeface="Candara"/>
                <a:ea typeface="Calibri" charset="0"/>
                <a:cs typeface="Candara"/>
              </a:rPr>
              <a:t> </a:t>
            </a:r>
            <a:r>
              <a:rPr lang="en-US" sz="2400" dirty="0" smtClean="0">
                <a:solidFill>
                  <a:srgbClr val="000000"/>
                </a:solidFill>
                <a:latin typeface="Candara"/>
                <a:ea typeface="Calibri" charset="0"/>
                <a:cs typeface="Candara"/>
              </a:rPr>
              <a:t>Drug screening &amp; monitoring</a:t>
            </a:r>
          </a:p>
          <a:p>
            <a:pPr marL="228600" indent="-228600">
              <a:spcAft>
                <a:spcPts val="600"/>
              </a:spcAft>
              <a:buFont typeface="Wingdings" charset="2"/>
              <a:buChar char="ü"/>
            </a:pPr>
            <a:r>
              <a:rPr lang="en-US" sz="2400" dirty="0">
                <a:solidFill>
                  <a:srgbClr val="000000"/>
                </a:solidFill>
                <a:latin typeface="Candara"/>
                <a:ea typeface="Calibri" charset="0"/>
                <a:cs typeface="Candara"/>
              </a:rPr>
              <a:t> </a:t>
            </a:r>
            <a:r>
              <a:rPr lang="en-US" sz="2400" dirty="0" smtClean="0">
                <a:solidFill>
                  <a:srgbClr val="000000"/>
                </a:solidFill>
                <a:latin typeface="Candara"/>
                <a:ea typeface="Calibri" charset="0"/>
                <a:cs typeface="Candara"/>
              </a:rPr>
              <a:t>Peer Advocate Services</a:t>
            </a:r>
          </a:p>
          <a:p>
            <a:pPr marL="228600" indent="-228600">
              <a:spcAft>
                <a:spcPts val="600"/>
              </a:spcAft>
              <a:buFont typeface="Wingdings" charset="2"/>
              <a:buChar char="ü"/>
            </a:pPr>
            <a:r>
              <a:rPr lang="en-US" sz="2400" dirty="0">
                <a:solidFill>
                  <a:srgbClr val="000000"/>
                </a:solidFill>
                <a:latin typeface="Candara"/>
                <a:ea typeface="Calibri" charset="0"/>
                <a:cs typeface="Candara"/>
              </a:rPr>
              <a:t> </a:t>
            </a:r>
            <a:r>
              <a:rPr lang="en-US" sz="2400" dirty="0" smtClean="0">
                <a:solidFill>
                  <a:srgbClr val="000000"/>
                </a:solidFill>
                <a:latin typeface="Candara"/>
                <a:ea typeface="Calibri" charset="0"/>
                <a:cs typeface="Candara"/>
              </a:rPr>
              <a:t>Medication Assisted Treatment</a:t>
            </a:r>
          </a:p>
          <a:p>
            <a:pPr marL="228600" indent="-228600">
              <a:spcAft>
                <a:spcPts val="600"/>
              </a:spcAft>
              <a:buFont typeface="Wingdings" charset="2"/>
              <a:buChar char="ü"/>
            </a:pPr>
            <a:endParaRPr lang="en-US" sz="2000" dirty="0" smtClean="0">
              <a:solidFill>
                <a:srgbClr val="000000"/>
              </a:solidFill>
              <a:latin typeface="Candara"/>
              <a:ea typeface="Calibri" charset="0"/>
              <a:cs typeface="Candara"/>
            </a:endParaRPr>
          </a:p>
        </p:txBody>
      </p:sp>
      <p:sp>
        <p:nvSpPr>
          <p:cNvPr id="2" name="TextBox 1"/>
          <p:cNvSpPr txBox="1"/>
          <p:nvPr/>
        </p:nvSpPr>
        <p:spPr>
          <a:xfrm>
            <a:off x="533400" y="5867400"/>
            <a:ext cx="7924800" cy="461665"/>
          </a:xfrm>
          <a:prstGeom prst="rect">
            <a:avLst/>
          </a:prstGeom>
          <a:noFill/>
        </p:spPr>
        <p:txBody>
          <a:bodyPr wrap="square" rtlCol="0">
            <a:spAutoFit/>
          </a:bodyPr>
          <a:lstStyle/>
          <a:p>
            <a:pPr marL="342900" indent="-342900">
              <a:spcAft>
                <a:spcPts val="1800"/>
              </a:spcAft>
            </a:pPr>
            <a:r>
              <a:rPr lang="en-US" sz="2400" dirty="0">
                <a:latin typeface="Candara"/>
                <a:cs typeface="Candara"/>
              </a:rPr>
              <a:t>Note: Residential SUD treatment is not a covered benefit</a:t>
            </a:r>
          </a:p>
        </p:txBody>
      </p:sp>
    </p:spTree>
    <p:extLst>
      <p:ext uri="{BB962C8B-B14F-4D97-AF65-F5344CB8AC3E}">
        <p14:creationId xmlns:p14="http://schemas.microsoft.com/office/powerpoint/2010/main" val="39087986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600200" cy="6858000"/>
          </a:xfrm>
          <a:prstGeom prst="rect">
            <a:avLst/>
          </a:prstGeom>
          <a:solidFill>
            <a:srgbClr val="96AB7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6" name="Rectangle 5"/>
          <p:cNvSpPr/>
          <p:nvPr/>
        </p:nvSpPr>
        <p:spPr>
          <a:xfrm>
            <a:off x="1600201" y="0"/>
            <a:ext cx="114300" cy="6858000"/>
          </a:xfrm>
          <a:prstGeom prst="rect">
            <a:avLst/>
          </a:prstGeom>
          <a:solidFill>
            <a:srgbClr val="503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p:cNvSpPr txBox="1">
            <a:spLocks/>
          </p:cNvSpPr>
          <p:nvPr/>
        </p:nvSpPr>
        <p:spPr>
          <a:xfrm>
            <a:off x="1752601" y="2209800"/>
            <a:ext cx="7391400" cy="1447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80000"/>
              </a:lnSpc>
            </a:pPr>
            <a:endParaRPr lang="en-US" sz="4000" dirty="0" smtClean="0">
              <a:solidFill>
                <a:srgbClr val="4D4D4D"/>
              </a:solidFill>
            </a:endParaRPr>
          </a:p>
          <a:p>
            <a:r>
              <a:rPr lang="en-US" sz="4000" b="1" dirty="0" smtClean="0">
                <a:solidFill>
                  <a:srgbClr val="503E66"/>
                </a:solidFill>
                <a:latin typeface="Candara" panose="020E0502030303020204" pitchFamily="34" charset="0"/>
              </a:rPr>
              <a:t>Considerations &amp; Resources</a:t>
            </a:r>
            <a:endParaRPr lang="en-US" sz="4000" b="1" dirty="0">
              <a:solidFill>
                <a:srgbClr val="503E66"/>
              </a:solidFill>
              <a:latin typeface="Candara" panose="020E0502030303020204" pitchFamily="34" charset="0"/>
            </a:endParaRPr>
          </a:p>
        </p:txBody>
      </p:sp>
      <p:pic>
        <p:nvPicPr>
          <p:cNvPr id="10"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1" y="66675"/>
            <a:ext cx="1058091" cy="1365823"/>
          </a:xfrm>
          <a:prstGeom prst="rect">
            <a:avLst/>
          </a:prstGeom>
        </p:spPr>
      </p:pic>
      <p:pic>
        <p:nvPicPr>
          <p:cNvPr id="11" name="Content Placeholder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4800" y="45171"/>
            <a:ext cx="1219200" cy="1233214"/>
          </a:xfrm>
          <a:prstGeom prst="rect">
            <a:avLst/>
          </a:prstGeom>
        </p:spPr>
      </p:pic>
      <p:sp>
        <p:nvSpPr>
          <p:cNvPr id="7" name="Slide Number Placeholder 6"/>
          <p:cNvSpPr>
            <a:spLocks noGrp="1"/>
          </p:cNvSpPr>
          <p:nvPr>
            <p:ph type="sldNum" sz="quarter" idx="12"/>
          </p:nvPr>
        </p:nvSpPr>
        <p:spPr/>
        <p:txBody>
          <a:bodyPr/>
          <a:lstStyle/>
          <a:p>
            <a:fld id="{218DAD6E-14F2-4EA9-A672-3257F8E6FEBA}" type="slidenum">
              <a:rPr lang="en-US" smtClean="0"/>
              <a:pPr/>
              <a:t>23</a:t>
            </a:fld>
            <a:endParaRPr lang="en-US" dirty="0"/>
          </a:p>
        </p:txBody>
      </p:sp>
    </p:spTree>
    <p:extLst>
      <p:ext uri="{BB962C8B-B14F-4D97-AF65-F5344CB8AC3E}">
        <p14:creationId xmlns:p14="http://schemas.microsoft.com/office/powerpoint/2010/main" val="8516544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430784"/>
            <a:ext cx="9144000" cy="5427216"/>
          </a:xfrm>
          <a:prstGeom prst="rect">
            <a:avLst/>
          </a:prstGeom>
          <a:solidFill>
            <a:srgbClr val="CCD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1691" y="66674"/>
            <a:ext cx="914400" cy="1180341"/>
          </a:xfrm>
          <a:prstGeom prst="rect">
            <a:avLst/>
          </a:prstGeom>
        </p:spPr>
      </p:pic>
      <p:sp>
        <p:nvSpPr>
          <p:cNvPr id="11" name="Title 1"/>
          <p:cNvSpPr>
            <a:spLocks noGrp="1"/>
          </p:cNvSpPr>
          <p:nvPr>
            <p:ph type="title"/>
          </p:nvPr>
        </p:nvSpPr>
        <p:spPr>
          <a:xfrm>
            <a:off x="228600" y="228600"/>
            <a:ext cx="6705600" cy="1018416"/>
          </a:xfrm>
        </p:spPr>
        <p:txBody>
          <a:bodyPr>
            <a:normAutofit/>
          </a:bodyPr>
          <a:lstStyle/>
          <a:p>
            <a:pPr algn="l"/>
            <a:r>
              <a:rPr lang="en-US" sz="3000" b="1" dirty="0" smtClean="0">
                <a:solidFill>
                  <a:srgbClr val="503E66"/>
                </a:solidFill>
                <a:latin typeface="Candara" panose="020E0502030303020204" pitchFamily="34" charset="0"/>
              </a:rPr>
              <a:t>Considerations</a:t>
            </a:r>
            <a:endParaRPr lang="en-US" sz="3000" b="1" dirty="0">
              <a:solidFill>
                <a:srgbClr val="503E66"/>
              </a:solidFill>
              <a:latin typeface="Candara" panose="020E0502030303020204" pitchFamily="34" charset="0"/>
            </a:endParaRPr>
          </a:p>
        </p:txBody>
      </p:sp>
      <p:pic>
        <p:nvPicPr>
          <p:cNvPr id="18" name="Content Placeholder 1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924800" y="45171"/>
            <a:ext cx="1219200" cy="1233214"/>
          </a:xfrm>
        </p:spPr>
      </p:pic>
      <p:sp>
        <p:nvSpPr>
          <p:cNvPr id="12" name="Rectangle 11"/>
          <p:cNvSpPr/>
          <p:nvPr/>
        </p:nvSpPr>
        <p:spPr>
          <a:xfrm>
            <a:off x="838200" y="1278384"/>
            <a:ext cx="8305800" cy="152400"/>
          </a:xfrm>
          <a:prstGeom prst="rect">
            <a:avLst/>
          </a:prstGeom>
          <a:solidFill>
            <a:srgbClr val="96A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152400" y="1583184"/>
            <a:ext cx="8763000" cy="5046216"/>
          </a:xfrm>
          <a:prstGeom prst="rect">
            <a:avLst/>
          </a:prstGeom>
          <a:solidFill>
            <a:srgbClr val="F3F6F0"/>
          </a:solidFill>
          <a:ln>
            <a:solidFill>
              <a:srgbClr val="96AB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0" y="1278384"/>
            <a:ext cx="838200" cy="152400"/>
          </a:xfrm>
          <a:prstGeom prst="rect">
            <a:avLst/>
          </a:prstGeom>
          <a:solidFill>
            <a:srgbClr val="503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3E66"/>
              </a:solidFill>
            </a:endParaRPr>
          </a:p>
        </p:txBody>
      </p:sp>
      <p:sp>
        <p:nvSpPr>
          <p:cNvPr id="10" name="TextBox 9"/>
          <p:cNvSpPr txBox="1"/>
          <p:nvPr/>
        </p:nvSpPr>
        <p:spPr>
          <a:xfrm>
            <a:off x="304800" y="1731526"/>
            <a:ext cx="8458200" cy="5480988"/>
          </a:xfrm>
          <a:prstGeom prst="rect">
            <a:avLst/>
          </a:prstGeom>
          <a:noFill/>
        </p:spPr>
        <p:txBody>
          <a:bodyPr wrap="square" rtlCol="0">
            <a:spAutoFit/>
          </a:bodyPr>
          <a:lstStyle/>
          <a:p>
            <a:pPr marL="342900" indent="-342900">
              <a:spcAft>
                <a:spcPts val="1200"/>
              </a:spcAft>
              <a:buFont typeface="Arial"/>
              <a:buChar char="•"/>
            </a:pPr>
            <a:r>
              <a:rPr lang="en-US" sz="2400" dirty="0">
                <a:latin typeface="Candara"/>
                <a:cs typeface="Candara"/>
              </a:rPr>
              <a:t>The criminal justice system may not be aware of </a:t>
            </a:r>
            <a:r>
              <a:rPr lang="en-US" sz="2400" dirty="0" smtClean="0">
                <a:latin typeface="Candara"/>
                <a:cs typeface="Candara"/>
              </a:rPr>
              <a:t>or engaged in opportunities afforded by health </a:t>
            </a:r>
            <a:r>
              <a:rPr lang="en-US" sz="2400" dirty="0">
                <a:latin typeface="Candara"/>
                <a:cs typeface="Candara"/>
              </a:rPr>
              <a:t>care </a:t>
            </a:r>
            <a:r>
              <a:rPr lang="en-US" sz="2400" dirty="0" smtClean="0">
                <a:latin typeface="Candara"/>
                <a:cs typeface="Candara"/>
              </a:rPr>
              <a:t>reform.</a:t>
            </a:r>
          </a:p>
          <a:p>
            <a:pPr marL="342900" indent="-342900">
              <a:spcAft>
                <a:spcPts val="1200"/>
              </a:spcAft>
              <a:buFont typeface="Arial"/>
              <a:buChar char="•"/>
            </a:pPr>
            <a:r>
              <a:rPr lang="en-US" sz="2400" dirty="0" smtClean="0">
                <a:latin typeface="Candara"/>
                <a:cs typeface="Candara"/>
              </a:rPr>
              <a:t>Many </a:t>
            </a:r>
            <a:r>
              <a:rPr lang="en-US" sz="2400" smtClean="0">
                <a:latin typeface="Candara"/>
                <a:cs typeface="Candara"/>
              </a:rPr>
              <a:t>justice involved </a:t>
            </a:r>
            <a:r>
              <a:rPr lang="en-US" sz="2400" dirty="0" smtClean="0">
                <a:latin typeface="Candara"/>
                <a:cs typeface="Candara"/>
              </a:rPr>
              <a:t>people have never </a:t>
            </a:r>
            <a:r>
              <a:rPr lang="en-US" sz="2400" dirty="0">
                <a:latin typeface="Candara"/>
                <a:cs typeface="Candara"/>
              </a:rPr>
              <a:t>had health </a:t>
            </a:r>
            <a:r>
              <a:rPr lang="en-US" sz="2400" dirty="0" smtClean="0">
                <a:latin typeface="Candara"/>
                <a:cs typeface="Candara"/>
              </a:rPr>
              <a:t>insurance or a primary </a:t>
            </a:r>
            <a:r>
              <a:rPr lang="en-US" sz="2400" dirty="0">
                <a:latin typeface="Candara"/>
                <a:cs typeface="Candara"/>
              </a:rPr>
              <a:t>care provider. </a:t>
            </a:r>
            <a:endParaRPr lang="en-US" sz="2400" dirty="0" smtClean="0">
              <a:latin typeface="Candara"/>
              <a:cs typeface="Candara"/>
            </a:endParaRPr>
          </a:p>
          <a:p>
            <a:pPr marL="342900" indent="-342900">
              <a:spcAft>
                <a:spcPts val="1200"/>
              </a:spcAft>
              <a:buFont typeface="Arial"/>
              <a:buChar char="•"/>
            </a:pPr>
            <a:r>
              <a:rPr lang="en-US" sz="2400" dirty="0" smtClean="0">
                <a:latin typeface="Candara"/>
                <a:cs typeface="Candara"/>
              </a:rPr>
              <a:t>Will greatly benefit from health care navigation services. </a:t>
            </a:r>
            <a:endParaRPr lang="en-US" sz="2400" dirty="0">
              <a:latin typeface="Candara"/>
              <a:cs typeface="Candara"/>
            </a:endParaRPr>
          </a:p>
          <a:p>
            <a:pPr marL="342900" indent="-342900">
              <a:spcAft>
                <a:spcPts val="1200"/>
              </a:spcAft>
              <a:buFont typeface="Arial"/>
              <a:buChar char="•"/>
            </a:pPr>
            <a:r>
              <a:rPr lang="en-US" sz="2400" dirty="0" smtClean="0">
                <a:latin typeface="Candara"/>
                <a:cs typeface="Candara"/>
              </a:rPr>
              <a:t>May have restrictions and requirements they must comply with that could affect the delivery of health services.  </a:t>
            </a:r>
          </a:p>
          <a:p>
            <a:pPr marL="342900" indent="-342900">
              <a:spcAft>
                <a:spcPts val="1200"/>
              </a:spcAft>
              <a:buFont typeface="Arial"/>
              <a:buChar char="•"/>
            </a:pPr>
            <a:r>
              <a:rPr lang="en-US" sz="2400" dirty="0" smtClean="0">
                <a:latin typeface="Candara"/>
                <a:cs typeface="Candara"/>
              </a:rPr>
              <a:t>May be under a significant amount of stress that can be adversely affecting their health. </a:t>
            </a:r>
          </a:p>
          <a:p>
            <a:pPr marL="342900" indent="-342900">
              <a:spcAft>
                <a:spcPts val="1200"/>
              </a:spcAft>
              <a:buFont typeface="Arial"/>
              <a:buChar char="•"/>
            </a:pPr>
            <a:endParaRPr lang="en-US" sz="2400" dirty="0" smtClean="0">
              <a:latin typeface="Candara"/>
              <a:cs typeface="Candara"/>
            </a:endParaRPr>
          </a:p>
          <a:p>
            <a:pPr lvl="1">
              <a:spcAft>
                <a:spcPts val="500"/>
              </a:spcAft>
            </a:pPr>
            <a:endParaRPr lang="en-US" sz="2300" dirty="0" smtClean="0">
              <a:latin typeface="Candara"/>
              <a:cs typeface="Candara"/>
            </a:endParaRPr>
          </a:p>
          <a:p>
            <a:pPr lvl="1">
              <a:spcAft>
                <a:spcPts val="500"/>
              </a:spcAft>
            </a:pPr>
            <a:endParaRPr lang="en-US" sz="2300" dirty="0" smtClean="0">
              <a:latin typeface="Candara"/>
              <a:cs typeface="Candara"/>
            </a:endParaRPr>
          </a:p>
        </p:txBody>
      </p:sp>
      <p:sp>
        <p:nvSpPr>
          <p:cNvPr id="14" name="Slide Number Placeholder 13"/>
          <p:cNvSpPr>
            <a:spLocks noGrp="1"/>
          </p:cNvSpPr>
          <p:nvPr>
            <p:ph type="sldNum" sz="quarter" idx="12"/>
          </p:nvPr>
        </p:nvSpPr>
        <p:spPr/>
        <p:txBody>
          <a:bodyPr/>
          <a:lstStyle/>
          <a:p>
            <a:fld id="{56572F45-4021-4CDD-94D3-EAD5D03F995C}" type="slidenum">
              <a:rPr lang="en-US" smtClean="0"/>
              <a:pPr/>
              <a:t>24</a:t>
            </a:fld>
            <a:endParaRPr lang="en-US" dirty="0"/>
          </a:p>
        </p:txBody>
      </p:sp>
    </p:spTree>
    <p:extLst>
      <p:ext uri="{BB962C8B-B14F-4D97-AF65-F5344CB8AC3E}">
        <p14:creationId xmlns:p14="http://schemas.microsoft.com/office/powerpoint/2010/main" val="36037832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8100" y="1430784"/>
            <a:ext cx="9144000" cy="5427216"/>
          </a:xfrm>
          <a:prstGeom prst="rect">
            <a:avLst/>
          </a:prstGeom>
          <a:solidFill>
            <a:srgbClr val="CCD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1691" y="66674"/>
            <a:ext cx="914400" cy="1180341"/>
          </a:xfrm>
          <a:prstGeom prst="rect">
            <a:avLst/>
          </a:prstGeom>
        </p:spPr>
      </p:pic>
      <p:sp>
        <p:nvSpPr>
          <p:cNvPr id="11" name="Title 1"/>
          <p:cNvSpPr>
            <a:spLocks noGrp="1"/>
          </p:cNvSpPr>
          <p:nvPr>
            <p:ph type="title"/>
          </p:nvPr>
        </p:nvSpPr>
        <p:spPr>
          <a:xfrm>
            <a:off x="228600" y="228600"/>
            <a:ext cx="6705600" cy="1018416"/>
          </a:xfrm>
        </p:spPr>
        <p:txBody>
          <a:bodyPr>
            <a:normAutofit/>
          </a:bodyPr>
          <a:lstStyle/>
          <a:p>
            <a:pPr algn="l"/>
            <a:r>
              <a:rPr lang="en-US" sz="3000" b="1" dirty="0" smtClean="0">
                <a:solidFill>
                  <a:srgbClr val="503E66"/>
                </a:solidFill>
                <a:latin typeface="Candara" panose="020E0502030303020204" pitchFamily="34" charset="0"/>
              </a:rPr>
              <a:t>Considerations (cont.)</a:t>
            </a:r>
            <a:endParaRPr lang="en-US" sz="3000" b="1" dirty="0">
              <a:solidFill>
                <a:srgbClr val="503E66"/>
              </a:solidFill>
              <a:latin typeface="Candara" panose="020E0502030303020204" pitchFamily="34" charset="0"/>
            </a:endParaRPr>
          </a:p>
        </p:txBody>
      </p:sp>
      <p:pic>
        <p:nvPicPr>
          <p:cNvPr id="18" name="Content Placeholder 1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924800" y="45171"/>
            <a:ext cx="1219200" cy="1233214"/>
          </a:xfrm>
        </p:spPr>
      </p:pic>
      <p:sp>
        <p:nvSpPr>
          <p:cNvPr id="12" name="Rectangle 11"/>
          <p:cNvSpPr/>
          <p:nvPr/>
        </p:nvSpPr>
        <p:spPr>
          <a:xfrm>
            <a:off x="838200" y="1278384"/>
            <a:ext cx="8305800" cy="152400"/>
          </a:xfrm>
          <a:prstGeom prst="rect">
            <a:avLst/>
          </a:prstGeom>
          <a:solidFill>
            <a:srgbClr val="96A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150796" y="1663995"/>
            <a:ext cx="8763000" cy="5029201"/>
          </a:xfrm>
          <a:prstGeom prst="rect">
            <a:avLst/>
          </a:prstGeom>
          <a:solidFill>
            <a:srgbClr val="F3F6F0"/>
          </a:solidFill>
          <a:ln>
            <a:solidFill>
              <a:srgbClr val="96AB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ntent Placeholder 2"/>
          <p:cNvSpPr txBox="1">
            <a:spLocks/>
          </p:cNvSpPr>
          <p:nvPr/>
        </p:nvSpPr>
        <p:spPr>
          <a:xfrm>
            <a:off x="255624" y="1820292"/>
            <a:ext cx="8496300" cy="464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en-US" sz="2400" dirty="0" smtClean="0">
                <a:latin typeface="Candara"/>
                <a:cs typeface="Candara"/>
              </a:rPr>
              <a:t>Have </a:t>
            </a:r>
            <a:r>
              <a:rPr lang="en-US" sz="2400" dirty="0">
                <a:latin typeface="Candara"/>
                <a:cs typeface="Candara"/>
              </a:rPr>
              <a:t>discussions with </a:t>
            </a:r>
            <a:r>
              <a:rPr lang="en-US" sz="2400" dirty="0" smtClean="0">
                <a:latin typeface="Candara"/>
                <a:cs typeface="Candara"/>
              </a:rPr>
              <a:t>criminal </a:t>
            </a:r>
            <a:r>
              <a:rPr lang="en-US" sz="2400" dirty="0">
                <a:latin typeface="Candara"/>
                <a:cs typeface="Candara"/>
              </a:rPr>
              <a:t>justice agencies, including jail administrators &amp; pretrial services, to </a:t>
            </a:r>
            <a:r>
              <a:rPr lang="en-US" sz="2400" dirty="0" smtClean="0">
                <a:latin typeface="Candara"/>
                <a:cs typeface="Candara"/>
              </a:rPr>
              <a:t>establish &amp; coordinate </a:t>
            </a:r>
            <a:r>
              <a:rPr lang="en-US" sz="2400" dirty="0">
                <a:latin typeface="Candara"/>
                <a:cs typeface="Candara"/>
              </a:rPr>
              <a:t>enrollment efforts</a:t>
            </a:r>
            <a:r>
              <a:rPr lang="en-US" sz="2400" dirty="0" smtClean="0">
                <a:latin typeface="Candara"/>
                <a:cs typeface="Candara"/>
              </a:rPr>
              <a:t>.</a:t>
            </a:r>
            <a:r>
              <a:rPr lang="en-US" sz="2400" dirty="0">
                <a:solidFill>
                  <a:prstClr val="black"/>
                </a:solidFill>
                <a:latin typeface="Candara" panose="020E0502030303020204" pitchFamily="34" charset="0"/>
                <a:cs typeface="Candara"/>
              </a:rPr>
              <a:t/>
            </a:r>
            <a:br>
              <a:rPr lang="en-US" sz="2400" dirty="0">
                <a:solidFill>
                  <a:prstClr val="black"/>
                </a:solidFill>
                <a:latin typeface="Candara" panose="020E0502030303020204" pitchFamily="34" charset="0"/>
                <a:cs typeface="Candara"/>
              </a:rPr>
            </a:br>
            <a:endParaRPr lang="en-US" sz="2400" dirty="0">
              <a:solidFill>
                <a:prstClr val="black"/>
              </a:solidFill>
              <a:latin typeface="Candara" panose="020E0502030303020204" pitchFamily="34" charset="0"/>
              <a:cs typeface="Candara"/>
            </a:endParaRPr>
          </a:p>
          <a:p>
            <a:pPr lvl="0">
              <a:spcBef>
                <a:spcPts val="0"/>
              </a:spcBef>
            </a:pPr>
            <a:r>
              <a:rPr lang="en-US" sz="2400" dirty="0">
                <a:solidFill>
                  <a:prstClr val="black"/>
                </a:solidFill>
                <a:latin typeface="Candara" panose="020E0502030303020204" pitchFamily="34" charset="0"/>
                <a:cs typeface="Candara"/>
              </a:rPr>
              <a:t>Educate justice involved individuals about </a:t>
            </a:r>
            <a:r>
              <a:rPr lang="en-US" sz="2400" dirty="0" smtClean="0">
                <a:solidFill>
                  <a:prstClr val="black"/>
                </a:solidFill>
                <a:latin typeface="Candara" panose="020E0502030303020204" pitchFamily="34" charset="0"/>
                <a:cs typeface="Candara"/>
              </a:rPr>
              <a:t>what having health insurance means and how to access services.</a:t>
            </a:r>
          </a:p>
          <a:p>
            <a:pPr marL="0" lvl="0" indent="0">
              <a:spcBef>
                <a:spcPts val="0"/>
              </a:spcBef>
              <a:buNone/>
            </a:pPr>
            <a:endParaRPr lang="en-US" sz="1700" dirty="0" smtClean="0">
              <a:solidFill>
                <a:prstClr val="black"/>
              </a:solidFill>
              <a:latin typeface="Candara" panose="020E0502030303020204" pitchFamily="34" charset="0"/>
              <a:cs typeface="Candara"/>
            </a:endParaRPr>
          </a:p>
          <a:p>
            <a:pPr marL="0" lvl="0" indent="0">
              <a:spcBef>
                <a:spcPts val="0"/>
              </a:spcBef>
              <a:buNone/>
            </a:pPr>
            <a:endParaRPr lang="en-US" sz="1700" dirty="0" smtClean="0">
              <a:solidFill>
                <a:prstClr val="black"/>
              </a:solidFill>
              <a:latin typeface="Candara" panose="020E0502030303020204" pitchFamily="34" charset="0"/>
              <a:cs typeface="Candara"/>
            </a:endParaRPr>
          </a:p>
          <a:p>
            <a:pPr marL="0" lvl="0" indent="0">
              <a:spcBef>
                <a:spcPts val="0"/>
              </a:spcBef>
              <a:buNone/>
            </a:pPr>
            <a:endParaRPr lang="en-US" sz="1700" dirty="0">
              <a:solidFill>
                <a:prstClr val="black"/>
              </a:solidFill>
              <a:latin typeface="Candara" panose="020E0502030303020204" pitchFamily="34" charset="0"/>
              <a:cs typeface="Candara"/>
            </a:endParaRPr>
          </a:p>
          <a:p>
            <a:pPr marL="0" indent="0">
              <a:buNone/>
            </a:pPr>
            <a:endParaRPr lang="en-US" sz="2800" dirty="0">
              <a:solidFill>
                <a:srgbClr val="503E66"/>
              </a:solidFill>
              <a:latin typeface="Candara"/>
              <a:cs typeface="Candara"/>
            </a:endParaRPr>
          </a:p>
        </p:txBody>
      </p:sp>
      <p:sp>
        <p:nvSpPr>
          <p:cNvPr id="20" name="Rectangle 19"/>
          <p:cNvSpPr/>
          <p:nvPr/>
        </p:nvSpPr>
        <p:spPr>
          <a:xfrm>
            <a:off x="0" y="1278384"/>
            <a:ext cx="838200" cy="152400"/>
          </a:xfrm>
          <a:prstGeom prst="rect">
            <a:avLst/>
          </a:prstGeom>
          <a:solidFill>
            <a:srgbClr val="503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3E66"/>
              </a:solidFill>
            </a:endParaRPr>
          </a:p>
        </p:txBody>
      </p:sp>
      <p:sp>
        <p:nvSpPr>
          <p:cNvPr id="10" name="Slide Number Placeholder 9"/>
          <p:cNvSpPr>
            <a:spLocks noGrp="1"/>
          </p:cNvSpPr>
          <p:nvPr>
            <p:ph type="sldNum" sz="quarter" idx="12"/>
          </p:nvPr>
        </p:nvSpPr>
        <p:spPr/>
        <p:txBody>
          <a:bodyPr/>
          <a:lstStyle/>
          <a:p>
            <a:fld id="{56572F45-4021-4CDD-94D3-EAD5D03F995C}" type="slidenum">
              <a:rPr lang="en-US" smtClean="0"/>
              <a:pPr/>
              <a:t>25</a:t>
            </a:fld>
            <a:endParaRPr lang="en-US" dirty="0"/>
          </a:p>
        </p:txBody>
      </p:sp>
    </p:spTree>
    <p:extLst>
      <p:ext uri="{BB962C8B-B14F-4D97-AF65-F5344CB8AC3E}">
        <p14:creationId xmlns:p14="http://schemas.microsoft.com/office/powerpoint/2010/main" val="26460845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8100" y="1430784"/>
            <a:ext cx="9144000" cy="5427216"/>
          </a:xfrm>
          <a:prstGeom prst="rect">
            <a:avLst/>
          </a:prstGeom>
          <a:solidFill>
            <a:srgbClr val="CCD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1691" y="66674"/>
            <a:ext cx="914400" cy="1180341"/>
          </a:xfrm>
          <a:prstGeom prst="rect">
            <a:avLst/>
          </a:prstGeom>
        </p:spPr>
      </p:pic>
      <p:sp>
        <p:nvSpPr>
          <p:cNvPr id="11" name="Title 1"/>
          <p:cNvSpPr>
            <a:spLocks noGrp="1"/>
          </p:cNvSpPr>
          <p:nvPr>
            <p:ph type="title"/>
          </p:nvPr>
        </p:nvSpPr>
        <p:spPr>
          <a:xfrm>
            <a:off x="228600" y="228600"/>
            <a:ext cx="6705600" cy="1018416"/>
          </a:xfrm>
        </p:spPr>
        <p:txBody>
          <a:bodyPr>
            <a:normAutofit/>
          </a:bodyPr>
          <a:lstStyle/>
          <a:p>
            <a:pPr algn="l"/>
            <a:r>
              <a:rPr lang="en-US" sz="3000" b="1" dirty="0" smtClean="0">
                <a:solidFill>
                  <a:srgbClr val="503E66"/>
                </a:solidFill>
                <a:latin typeface="Candara" panose="020E0502030303020204" pitchFamily="34" charset="0"/>
              </a:rPr>
              <a:t>Resources</a:t>
            </a:r>
            <a:endParaRPr lang="en-US" sz="3000" b="1" dirty="0">
              <a:solidFill>
                <a:srgbClr val="503E66"/>
              </a:solidFill>
              <a:latin typeface="Candara" panose="020E0502030303020204" pitchFamily="34" charset="0"/>
            </a:endParaRPr>
          </a:p>
        </p:txBody>
      </p:sp>
      <p:pic>
        <p:nvPicPr>
          <p:cNvPr id="18" name="Content Placeholder 1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924800" y="45171"/>
            <a:ext cx="1219200" cy="1233214"/>
          </a:xfrm>
        </p:spPr>
      </p:pic>
      <p:sp>
        <p:nvSpPr>
          <p:cNvPr id="12" name="Rectangle 11"/>
          <p:cNvSpPr/>
          <p:nvPr/>
        </p:nvSpPr>
        <p:spPr>
          <a:xfrm>
            <a:off x="838200" y="1278384"/>
            <a:ext cx="8305800" cy="152400"/>
          </a:xfrm>
          <a:prstGeom prst="rect">
            <a:avLst/>
          </a:prstGeom>
          <a:solidFill>
            <a:srgbClr val="96A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152400" y="1583184"/>
            <a:ext cx="8763000" cy="5046216"/>
          </a:xfrm>
          <a:prstGeom prst="rect">
            <a:avLst/>
          </a:prstGeom>
          <a:solidFill>
            <a:srgbClr val="F3F6F0"/>
          </a:solidFill>
          <a:ln>
            <a:solidFill>
              <a:srgbClr val="96AB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ntent Placeholder 2"/>
          <p:cNvSpPr txBox="1">
            <a:spLocks/>
          </p:cNvSpPr>
          <p:nvPr/>
        </p:nvSpPr>
        <p:spPr>
          <a:xfrm>
            <a:off x="276447" y="1782192"/>
            <a:ext cx="8458200" cy="4648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latin typeface="Candara"/>
                <a:cs typeface="Candara"/>
              </a:rPr>
              <a:t>Establish relationships with </a:t>
            </a:r>
            <a:r>
              <a:rPr lang="en-US" sz="2400" dirty="0" smtClean="0">
                <a:latin typeface="Candara"/>
                <a:cs typeface="Candara"/>
                <a:hlinkClick r:id="rId5"/>
              </a:rPr>
              <a:t>county human services </a:t>
            </a:r>
            <a:r>
              <a:rPr lang="en-US" sz="2400" dirty="0" smtClean="0">
                <a:latin typeface="Candara"/>
                <a:cs typeface="Candara"/>
                <a:hlinkClick r:id="rId5"/>
              </a:rPr>
              <a:t>departments</a:t>
            </a:r>
            <a:r>
              <a:rPr lang="en-US" sz="2400" dirty="0" smtClean="0">
                <a:latin typeface="Candara"/>
                <a:cs typeface="Candara"/>
              </a:rPr>
              <a:t>, </a:t>
            </a:r>
            <a:r>
              <a:rPr lang="en-US" sz="2400" dirty="0" smtClean="0">
                <a:latin typeface="Candara"/>
                <a:cs typeface="Candara"/>
                <a:hlinkClick r:id="rId6"/>
              </a:rPr>
              <a:t>Medical Assistance Sites </a:t>
            </a:r>
            <a:r>
              <a:rPr lang="en-US" sz="2400" dirty="0" smtClean="0">
                <a:latin typeface="Candara"/>
                <a:cs typeface="Candara"/>
              </a:rPr>
              <a:t>and/or </a:t>
            </a:r>
            <a:r>
              <a:rPr lang="en-US" sz="2400" dirty="0" smtClean="0">
                <a:latin typeface="Candara"/>
                <a:cs typeface="Candara"/>
                <a:hlinkClick r:id="rId7"/>
              </a:rPr>
              <a:t>health coverage guides</a:t>
            </a:r>
            <a:r>
              <a:rPr lang="en-US" sz="2400" dirty="0" smtClean="0">
                <a:latin typeface="Candara"/>
                <a:cs typeface="Candara"/>
              </a:rPr>
              <a:t> to help enroll justice involved individuals and their families.</a:t>
            </a:r>
          </a:p>
          <a:p>
            <a:pPr marL="0" indent="0">
              <a:buNone/>
            </a:pPr>
            <a:endParaRPr lang="en-US" sz="2400" dirty="0">
              <a:latin typeface="Candara"/>
              <a:cs typeface="Candara"/>
            </a:endParaRPr>
          </a:p>
          <a:p>
            <a:r>
              <a:rPr lang="en-US" sz="2400" dirty="0" smtClean="0">
                <a:latin typeface="Candara"/>
                <a:cs typeface="Candara"/>
              </a:rPr>
              <a:t>Establish relationships with </a:t>
            </a:r>
            <a:r>
              <a:rPr lang="en-US" sz="2400" dirty="0" smtClean="0">
                <a:latin typeface="Candara"/>
                <a:cs typeface="Candara"/>
                <a:hlinkClick r:id="rId8"/>
              </a:rPr>
              <a:t>Community Safety Net Clinics </a:t>
            </a:r>
            <a:r>
              <a:rPr lang="en-US" sz="2400" dirty="0" smtClean="0">
                <a:latin typeface="Candara"/>
                <a:cs typeface="Candara"/>
              </a:rPr>
              <a:t>and </a:t>
            </a:r>
            <a:r>
              <a:rPr lang="en-US" sz="2400" dirty="0" smtClean="0">
                <a:latin typeface="Candara"/>
                <a:cs typeface="Candara"/>
                <a:hlinkClick r:id="rId9"/>
              </a:rPr>
              <a:t>Federally Qualified Health Centers </a:t>
            </a:r>
            <a:r>
              <a:rPr lang="en-US" sz="2400" dirty="0" smtClean="0">
                <a:latin typeface="Candara"/>
                <a:cs typeface="Candara"/>
              </a:rPr>
              <a:t>to help with enrollment &amp; access to care. </a:t>
            </a:r>
            <a:r>
              <a:rPr lang="en-US" sz="2400" dirty="0">
                <a:latin typeface="Candara"/>
                <a:cs typeface="Candara"/>
              </a:rPr>
              <a:t/>
            </a:r>
            <a:br>
              <a:rPr lang="en-US" sz="2400" dirty="0">
                <a:latin typeface="Candara"/>
                <a:cs typeface="Candara"/>
              </a:rPr>
            </a:br>
            <a:endParaRPr lang="en-US" sz="2400" dirty="0" smtClean="0">
              <a:latin typeface="Candara"/>
              <a:cs typeface="Candara"/>
            </a:endParaRPr>
          </a:p>
          <a:p>
            <a:pPr>
              <a:spcAft>
                <a:spcPts val="1200"/>
              </a:spcAft>
              <a:buFont typeface="Arial"/>
              <a:buChar char="•"/>
            </a:pPr>
            <a:r>
              <a:rPr lang="en-US" sz="2400" dirty="0">
                <a:latin typeface="Candara"/>
                <a:cs typeface="Candara"/>
              </a:rPr>
              <a:t>Apply </a:t>
            </a:r>
            <a:r>
              <a:rPr lang="en-US" sz="2400" dirty="0" smtClean="0">
                <a:latin typeface="Candara"/>
                <a:cs typeface="Candara"/>
              </a:rPr>
              <a:t>for Medicaid directly </a:t>
            </a:r>
            <a:r>
              <a:rPr lang="en-US" sz="2400" dirty="0">
                <a:latin typeface="Candara"/>
                <a:cs typeface="Candara"/>
              </a:rPr>
              <a:t>online: </a:t>
            </a:r>
            <a:r>
              <a:rPr lang="en-US" sz="2400" dirty="0">
                <a:latin typeface="Candara"/>
                <a:cs typeface="Candara"/>
                <a:hlinkClick r:id="rId10"/>
              </a:rPr>
              <a:t>Colorado </a:t>
            </a:r>
            <a:r>
              <a:rPr lang="en-US" sz="2400" dirty="0" smtClean="0">
                <a:latin typeface="Candara"/>
                <a:cs typeface="Candara"/>
                <a:hlinkClick r:id="rId10"/>
              </a:rPr>
              <a:t>PEAK</a:t>
            </a:r>
            <a:r>
              <a:rPr lang="en-US" sz="2400" dirty="0" smtClean="0">
                <a:latin typeface="Candara"/>
                <a:cs typeface="Candara"/>
              </a:rPr>
              <a:t/>
            </a:r>
            <a:br>
              <a:rPr lang="en-US" sz="2400" dirty="0" smtClean="0">
                <a:latin typeface="Candara"/>
                <a:cs typeface="Candara"/>
              </a:rPr>
            </a:br>
            <a:endParaRPr lang="en-US" sz="2400" dirty="0">
              <a:latin typeface="Candara"/>
              <a:cs typeface="Candara"/>
            </a:endParaRPr>
          </a:p>
          <a:p>
            <a:pPr>
              <a:spcAft>
                <a:spcPts val="1200"/>
              </a:spcAft>
              <a:buFont typeface="Arial"/>
              <a:buChar char="•"/>
            </a:pPr>
            <a:r>
              <a:rPr lang="en-US" sz="2400" dirty="0">
                <a:latin typeface="Candara"/>
                <a:cs typeface="Candara"/>
              </a:rPr>
              <a:t>Help participants download the </a:t>
            </a:r>
            <a:r>
              <a:rPr lang="en-US" sz="2400" dirty="0">
                <a:latin typeface="Candara"/>
                <a:cs typeface="Candara"/>
                <a:hlinkClick r:id="rId11"/>
              </a:rPr>
              <a:t>PEAK Health Mobile App</a:t>
            </a:r>
            <a:endParaRPr lang="en-US" sz="2400" dirty="0">
              <a:latin typeface="Candara"/>
              <a:cs typeface="Candara"/>
            </a:endParaRPr>
          </a:p>
          <a:p>
            <a:pPr marL="0" indent="0">
              <a:buNone/>
            </a:pPr>
            <a:endParaRPr lang="en-US" sz="2400" dirty="0" smtClean="0">
              <a:latin typeface="Candara"/>
              <a:cs typeface="Candara"/>
            </a:endParaRPr>
          </a:p>
          <a:p>
            <a:pPr marL="0" indent="0">
              <a:buNone/>
            </a:pPr>
            <a:endParaRPr lang="en-US" sz="2400" dirty="0">
              <a:latin typeface="Candara"/>
              <a:cs typeface="Candara"/>
            </a:endParaRPr>
          </a:p>
          <a:p>
            <a:pPr marL="0" indent="0">
              <a:buNone/>
            </a:pPr>
            <a:endParaRPr lang="en-US" sz="2800" dirty="0">
              <a:solidFill>
                <a:srgbClr val="503E66"/>
              </a:solidFill>
              <a:latin typeface="Candara"/>
              <a:cs typeface="Candara"/>
            </a:endParaRPr>
          </a:p>
        </p:txBody>
      </p:sp>
      <p:sp>
        <p:nvSpPr>
          <p:cNvPr id="20" name="Rectangle 19"/>
          <p:cNvSpPr/>
          <p:nvPr/>
        </p:nvSpPr>
        <p:spPr>
          <a:xfrm>
            <a:off x="0" y="1278384"/>
            <a:ext cx="838200" cy="152400"/>
          </a:xfrm>
          <a:prstGeom prst="rect">
            <a:avLst/>
          </a:prstGeom>
          <a:solidFill>
            <a:srgbClr val="503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3E66"/>
              </a:solidFill>
            </a:endParaRPr>
          </a:p>
        </p:txBody>
      </p:sp>
      <p:sp>
        <p:nvSpPr>
          <p:cNvPr id="10" name="Slide Number Placeholder 9"/>
          <p:cNvSpPr>
            <a:spLocks noGrp="1"/>
          </p:cNvSpPr>
          <p:nvPr>
            <p:ph type="sldNum" sz="quarter" idx="12"/>
          </p:nvPr>
        </p:nvSpPr>
        <p:spPr/>
        <p:txBody>
          <a:bodyPr/>
          <a:lstStyle/>
          <a:p>
            <a:fld id="{56572F45-4021-4CDD-94D3-EAD5D03F995C}" type="slidenum">
              <a:rPr lang="en-US" smtClean="0"/>
              <a:pPr/>
              <a:t>26</a:t>
            </a:fld>
            <a:endParaRPr lang="en-US" dirty="0"/>
          </a:p>
        </p:txBody>
      </p:sp>
    </p:spTree>
    <p:extLst>
      <p:ext uri="{BB962C8B-B14F-4D97-AF65-F5344CB8AC3E}">
        <p14:creationId xmlns:p14="http://schemas.microsoft.com/office/powerpoint/2010/main" val="40567377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600200" cy="6858000"/>
          </a:xfrm>
          <a:prstGeom prst="rect">
            <a:avLst/>
          </a:prstGeom>
          <a:solidFill>
            <a:srgbClr val="96AB7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6" name="Rectangle 5"/>
          <p:cNvSpPr/>
          <p:nvPr/>
        </p:nvSpPr>
        <p:spPr>
          <a:xfrm>
            <a:off x="1600201" y="0"/>
            <a:ext cx="114300" cy="6858000"/>
          </a:xfrm>
          <a:prstGeom prst="rect">
            <a:avLst/>
          </a:prstGeom>
          <a:solidFill>
            <a:srgbClr val="503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p:cNvSpPr txBox="1">
            <a:spLocks/>
          </p:cNvSpPr>
          <p:nvPr/>
        </p:nvSpPr>
        <p:spPr>
          <a:xfrm>
            <a:off x="1752601" y="1905000"/>
            <a:ext cx="7391400" cy="1447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4000" b="1" dirty="0" smtClean="0">
                <a:solidFill>
                  <a:srgbClr val="503E66"/>
                </a:solidFill>
                <a:latin typeface="Candara" panose="020E0502030303020204" pitchFamily="34" charset="0"/>
              </a:rPr>
              <a:t>Take Care Health Matters Campaign</a:t>
            </a:r>
          </a:p>
          <a:p>
            <a:pPr algn="l"/>
            <a:r>
              <a:rPr lang="en-US" sz="4000" b="1" dirty="0" smtClean="0">
                <a:solidFill>
                  <a:srgbClr val="503E66"/>
                </a:solidFill>
                <a:latin typeface="Candara" panose="020E0502030303020204" pitchFamily="34" charset="0"/>
              </a:rPr>
              <a:t>   </a:t>
            </a:r>
            <a:endParaRPr lang="en-US" sz="4000" b="1" dirty="0">
              <a:solidFill>
                <a:srgbClr val="503E66"/>
              </a:solidFill>
              <a:latin typeface="Candara" panose="020E0502030303020204" pitchFamily="34" charset="0"/>
            </a:endParaRPr>
          </a:p>
        </p:txBody>
      </p:sp>
      <p:pic>
        <p:nvPicPr>
          <p:cNvPr id="10"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1" y="66675"/>
            <a:ext cx="1058091" cy="1365823"/>
          </a:xfrm>
          <a:prstGeom prst="rect">
            <a:avLst/>
          </a:prstGeom>
        </p:spPr>
      </p:pic>
      <p:pic>
        <p:nvPicPr>
          <p:cNvPr id="11" name="Content Placeholder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4800" y="45171"/>
            <a:ext cx="1219200" cy="1233214"/>
          </a:xfrm>
          <a:prstGeom prst="rect">
            <a:avLst/>
          </a:prstGeom>
        </p:spPr>
      </p:pic>
      <p:sp>
        <p:nvSpPr>
          <p:cNvPr id="7" name="Slide Number Placeholder 6"/>
          <p:cNvSpPr>
            <a:spLocks noGrp="1"/>
          </p:cNvSpPr>
          <p:nvPr>
            <p:ph type="sldNum" sz="quarter" idx="12"/>
          </p:nvPr>
        </p:nvSpPr>
        <p:spPr/>
        <p:txBody>
          <a:bodyPr/>
          <a:lstStyle/>
          <a:p>
            <a:fld id="{218DAD6E-14F2-4EA9-A672-3257F8E6FEBA}" type="slidenum">
              <a:rPr lang="en-US" smtClean="0"/>
              <a:pPr/>
              <a:t>27</a:t>
            </a:fld>
            <a:endParaRPr lang="en-US" dirty="0"/>
          </a:p>
        </p:txBody>
      </p:sp>
      <p:pic>
        <p:nvPicPr>
          <p:cNvPr id="9" name="Picture 3">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3532" y="3505200"/>
            <a:ext cx="4409537" cy="2834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02213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430784"/>
            <a:ext cx="9144000" cy="5427216"/>
          </a:xfrm>
          <a:prstGeom prst="rect">
            <a:avLst/>
          </a:prstGeom>
          <a:solidFill>
            <a:srgbClr val="CCD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1691" y="66674"/>
            <a:ext cx="914400" cy="1180341"/>
          </a:xfrm>
          <a:prstGeom prst="rect">
            <a:avLst/>
          </a:prstGeom>
        </p:spPr>
      </p:pic>
      <p:sp>
        <p:nvSpPr>
          <p:cNvPr id="11" name="Title 1"/>
          <p:cNvSpPr>
            <a:spLocks noGrp="1"/>
          </p:cNvSpPr>
          <p:nvPr>
            <p:ph type="title"/>
          </p:nvPr>
        </p:nvSpPr>
        <p:spPr>
          <a:xfrm>
            <a:off x="114300" y="228600"/>
            <a:ext cx="6819900" cy="1018416"/>
          </a:xfrm>
        </p:spPr>
        <p:txBody>
          <a:bodyPr>
            <a:noAutofit/>
          </a:bodyPr>
          <a:lstStyle/>
          <a:p>
            <a:pPr algn="l"/>
            <a:r>
              <a:rPr lang="en-US" sz="2800" b="1" dirty="0" smtClean="0">
                <a:solidFill>
                  <a:srgbClr val="503E66"/>
                </a:solidFill>
                <a:latin typeface="Candara" panose="020E0502030303020204" pitchFamily="34" charset="0"/>
              </a:rPr>
              <a:t>Take Care Health Matters</a:t>
            </a:r>
            <a:endParaRPr lang="en-US" sz="2800" b="1" dirty="0">
              <a:solidFill>
                <a:srgbClr val="503E66"/>
              </a:solidFill>
              <a:latin typeface="Candara" panose="020E0502030303020204" pitchFamily="34" charset="0"/>
            </a:endParaRPr>
          </a:p>
        </p:txBody>
      </p:sp>
      <p:pic>
        <p:nvPicPr>
          <p:cNvPr id="18" name="Content Placeholder 1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924800" y="45170"/>
            <a:ext cx="1219200" cy="1233214"/>
          </a:xfrm>
        </p:spPr>
      </p:pic>
      <p:sp>
        <p:nvSpPr>
          <p:cNvPr id="12" name="Rectangle 11"/>
          <p:cNvSpPr/>
          <p:nvPr/>
        </p:nvSpPr>
        <p:spPr>
          <a:xfrm>
            <a:off x="838200" y="1278384"/>
            <a:ext cx="8305800" cy="152400"/>
          </a:xfrm>
          <a:prstGeom prst="rect">
            <a:avLst/>
          </a:prstGeom>
          <a:solidFill>
            <a:srgbClr val="96A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52400" y="1583184"/>
            <a:ext cx="8763000" cy="5046216"/>
          </a:xfrm>
          <a:prstGeom prst="rect">
            <a:avLst/>
          </a:prstGeom>
          <a:solidFill>
            <a:srgbClr val="F3F6F0"/>
          </a:solidFill>
          <a:ln>
            <a:solidFill>
              <a:srgbClr val="96AB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p>
        </p:txBody>
      </p:sp>
      <p:sp>
        <p:nvSpPr>
          <p:cNvPr id="19" name="Content Placeholder 2"/>
          <p:cNvSpPr txBox="1">
            <a:spLocks/>
          </p:cNvSpPr>
          <p:nvPr/>
        </p:nvSpPr>
        <p:spPr>
          <a:xfrm>
            <a:off x="228600" y="1583184"/>
            <a:ext cx="8534400" cy="464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None/>
            </a:pPr>
            <a:endParaRPr lang="en-US" sz="2800" dirty="0">
              <a:solidFill>
                <a:srgbClr val="503E66"/>
              </a:solidFill>
              <a:latin typeface="Candara"/>
              <a:cs typeface="Candara"/>
            </a:endParaRPr>
          </a:p>
        </p:txBody>
      </p:sp>
      <p:sp>
        <p:nvSpPr>
          <p:cNvPr id="20" name="Rectangle 19"/>
          <p:cNvSpPr/>
          <p:nvPr/>
        </p:nvSpPr>
        <p:spPr>
          <a:xfrm>
            <a:off x="0" y="1278384"/>
            <a:ext cx="838200" cy="152400"/>
          </a:xfrm>
          <a:prstGeom prst="rect">
            <a:avLst/>
          </a:prstGeom>
          <a:solidFill>
            <a:srgbClr val="503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03E66"/>
              </a:solidFill>
            </a:endParaRPr>
          </a:p>
        </p:txBody>
      </p:sp>
      <p:sp>
        <p:nvSpPr>
          <p:cNvPr id="10" name="Rectangle 9"/>
          <p:cNvSpPr/>
          <p:nvPr/>
        </p:nvSpPr>
        <p:spPr>
          <a:xfrm>
            <a:off x="114300" y="3429000"/>
            <a:ext cx="8839200" cy="584775"/>
          </a:xfrm>
          <a:prstGeom prst="rect">
            <a:avLst/>
          </a:prstGeom>
        </p:spPr>
        <p:txBody>
          <a:bodyPr wrap="square">
            <a:spAutoFit/>
          </a:bodyPr>
          <a:lstStyle/>
          <a:p>
            <a:pPr lvl="2">
              <a:spcAft>
                <a:spcPts val="700"/>
              </a:spcAft>
            </a:pPr>
            <a:endParaRPr lang="en-US" sz="3200" dirty="0" smtClean="0">
              <a:latin typeface="Candara" pitchFamily="34" charset="0"/>
            </a:endParaRPr>
          </a:p>
        </p:txBody>
      </p:sp>
      <p:sp>
        <p:nvSpPr>
          <p:cNvPr id="14" name="Slide Number Placeholder 13"/>
          <p:cNvSpPr>
            <a:spLocks noGrp="1"/>
          </p:cNvSpPr>
          <p:nvPr>
            <p:ph type="sldNum" sz="quarter" idx="12"/>
          </p:nvPr>
        </p:nvSpPr>
        <p:spPr/>
        <p:txBody>
          <a:bodyPr/>
          <a:lstStyle/>
          <a:p>
            <a:fld id="{56572F45-4021-4CDD-94D3-EAD5D03F995C}" type="slidenum">
              <a:rPr lang="en-US" smtClean="0"/>
              <a:pPr/>
              <a:t>28</a:t>
            </a:fld>
            <a:endParaRPr lang="en-US" dirty="0"/>
          </a:p>
        </p:txBody>
      </p:sp>
      <p:sp>
        <p:nvSpPr>
          <p:cNvPr id="3" name="TextBox 2"/>
          <p:cNvSpPr txBox="1"/>
          <p:nvPr/>
        </p:nvSpPr>
        <p:spPr>
          <a:xfrm>
            <a:off x="304800" y="1600200"/>
            <a:ext cx="8534400" cy="5693866"/>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800" dirty="0" smtClean="0">
                <a:latin typeface="Candara" panose="020E0502030303020204" pitchFamily="34" charset="0"/>
              </a:rPr>
              <a:t>Website </a:t>
            </a:r>
          </a:p>
          <a:p>
            <a:pPr marL="457200" indent="-457200">
              <a:lnSpc>
                <a:spcPct val="150000"/>
              </a:lnSpc>
              <a:buFont typeface="Arial" panose="020B0604020202020204" pitchFamily="34" charset="0"/>
              <a:buChar char="•"/>
            </a:pPr>
            <a:r>
              <a:rPr lang="en-US" sz="2800" dirty="0" smtClean="0">
                <a:latin typeface="Candara" panose="020E0502030303020204" pitchFamily="34" charset="0"/>
              </a:rPr>
              <a:t>Resource Guide</a:t>
            </a:r>
          </a:p>
          <a:p>
            <a:pPr marL="457200" indent="-457200">
              <a:lnSpc>
                <a:spcPct val="150000"/>
              </a:lnSpc>
              <a:buFont typeface="Arial" panose="020B0604020202020204" pitchFamily="34" charset="0"/>
              <a:buChar char="•"/>
            </a:pPr>
            <a:r>
              <a:rPr lang="en-US" sz="2800" dirty="0" smtClean="0">
                <a:latin typeface="Candara" panose="020E0502030303020204" pitchFamily="34" charset="0"/>
              </a:rPr>
              <a:t>Presentations &amp; Trainings</a:t>
            </a:r>
          </a:p>
          <a:p>
            <a:pPr marL="457200" indent="-457200">
              <a:lnSpc>
                <a:spcPct val="150000"/>
              </a:lnSpc>
              <a:buFont typeface="Arial" panose="020B0604020202020204" pitchFamily="34" charset="0"/>
              <a:buChar char="•"/>
            </a:pPr>
            <a:r>
              <a:rPr lang="en-US" sz="2800" dirty="0" smtClean="0">
                <a:latin typeface="Candara" panose="020E0502030303020204" pitchFamily="34" charset="0"/>
              </a:rPr>
              <a:t>Client Level Materials</a:t>
            </a:r>
          </a:p>
          <a:p>
            <a:pPr marL="457200" indent="-457200">
              <a:lnSpc>
                <a:spcPct val="150000"/>
              </a:lnSpc>
              <a:buFont typeface="Arial" panose="020B0604020202020204" pitchFamily="34" charset="0"/>
              <a:buChar char="•"/>
            </a:pPr>
            <a:r>
              <a:rPr lang="en-US" sz="2800" dirty="0" smtClean="0">
                <a:latin typeface="Candara" panose="020E0502030303020204" pitchFamily="34" charset="0"/>
              </a:rPr>
              <a:t>Local/County Based Support</a:t>
            </a:r>
          </a:p>
          <a:p>
            <a:pPr marL="457200" indent="-457200">
              <a:lnSpc>
                <a:spcPct val="150000"/>
              </a:lnSpc>
              <a:buFont typeface="Arial" panose="020B0604020202020204" pitchFamily="34" charset="0"/>
              <a:buChar char="•"/>
            </a:pPr>
            <a:r>
              <a:rPr lang="en-US" sz="2800" dirty="0" smtClean="0">
                <a:latin typeface="Candara" panose="020E0502030303020204" pitchFamily="34" charset="0"/>
              </a:rPr>
              <a:t>Stakeholder Groups</a:t>
            </a:r>
          </a:p>
          <a:p>
            <a:pPr>
              <a:lnSpc>
                <a:spcPct val="150000"/>
              </a:lnSpc>
            </a:pPr>
            <a:endParaRPr lang="en-US" sz="2800" dirty="0">
              <a:latin typeface="Candara" panose="020E0502030303020204" pitchFamily="34" charset="0"/>
            </a:endParaRPr>
          </a:p>
          <a:p>
            <a:pPr marL="457200" indent="-457200">
              <a:lnSpc>
                <a:spcPct val="150000"/>
              </a:lnSpc>
              <a:buFont typeface="Arial" panose="020B0604020202020204" pitchFamily="34" charset="0"/>
              <a:buChar char="•"/>
            </a:pPr>
            <a:endParaRPr lang="en-US" sz="2800" dirty="0" smtClean="0">
              <a:latin typeface="Candara" panose="020E0502030303020204" pitchFamily="34" charset="0"/>
            </a:endParaRPr>
          </a:p>
          <a:p>
            <a:endParaRPr lang="en-US" sz="2800" dirty="0">
              <a:latin typeface="Candara" panose="020E0502030303020204" pitchFamily="34" charset="0"/>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07226">
            <a:off x="5664831" y="1893709"/>
            <a:ext cx="2299401" cy="4425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78773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430784"/>
            <a:ext cx="9144000" cy="5427216"/>
          </a:xfrm>
          <a:prstGeom prst="rect">
            <a:avLst/>
          </a:prstGeom>
          <a:solidFill>
            <a:srgbClr val="CCD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1691" y="66674"/>
            <a:ext cx="914400" cy="1180341"/>
          </a:xfrm>
          <a:prstGeom prst="rect">
            <a:avLst/>
          </a:prstGeom>
        </p:spPr>
      </p:pic>
      <p:sp>
        <p:nvSpPr>
          <p:cNvPr id="11" name="Title 1"/>
          <p:cNvSpPr>
            <a:spLocks noGrp="1"/>
          </p:cNvSpPr>
          <p:nvPr>
            <p:ph type="title"/>
          </p:nvPr>
        </p:nvSpPr>
        <p:spPr>
          <a:xfrm>
            <a:off x="228600" y="228600"/>
            <a:ext cx="6705600" cy="1018416"/>
          </a:xfrm>
        </p:spPr>
        <p:txBody>
          <a:bodyPr>
            <a:normAutofit/>
          </a:bodyPr>
          <a:lstStyle/>
          <a:p>
            <a:pPr algn="l"/>
            <a:r>
              <a:rPr lang="en-US" sz="3000" b="1" dirty="0" smtClean="0">
                <a:solidFill>
                  <a:srgbClr val="503E66"/>
                </a:solidFill>
                <a:latin typeface="Candara" panose="020E0502030303020204" pitchFamily="34" charset="0"/>
              </a:rPr>
              <a:t>Questions? Comments? Discussion?</a:t>
            </a:r>
            <a:endParaRPr lang="en-US" sz="3000" b="1" dirty="0">
              <a:solidFill>
                <a:srgbClr val="503E66"/>
              </a:solidFill>
              <a:latin typeface="Candara" panose="020E0502030303020204" pitchFamily="34" charset="0"/>
            </a:endParaRPr>
          </a:p>
        </p:txBody>
      </p:sp>
      <p:pic>
        <p:nvPicPr>
          <p:cNvPr id="18" name="Content Placeholder 1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924800" y="45170"/>
            <a:ext cx="1219200" cy="1233214"/>
          </a:xfrm>
        </p:spPr>
      </p:pic>
      <p:sp>
        <p:nvSpPr>
          <p:cNvPr id="12" name="Rectangle 11"/>
          <p:cNvSpPr/>
          <p:nvPr/>
        </p:nvSpPr>
        <p:spPr>
          <a:xfrm>
            <a:off x="838200" y="1278384"/>
            <a:ext cx="8305800" cy="152400"/>
          </a:xfrm>
          <a:prstGeom prst="rect">
            <a:avLst/>
          </a:prstGeom>
          <a:solidFill>
            <a:srgbClr val="96A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81000" y="1600200"/>
            <a:ext cx="8458200" cy="4953000"/>
          </a:xfrm>
          <a:prstGeom prst="rect">
            <a:avLst/>
          </a:prstGeom>
          <a:solidFill>
            <a:srgbClr val="F3F6F0"/>
          </a:solidFill>
          <a:ln>
            <a:solidFill>
              <a:srgbClr val="96AB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a:p>
        </p:txBody>
      </p:sp>
      <p:sp>
        <p:nvSpPr>
          <p:cNvPr id="19" name="Content Placeholder 2"/>
          <p:cNvSpPr txBox="1">
            <a:spLocks/>
          </p:cNvSpPr>
          <p:nvPr/>
        </p:nvSpPr>
        <p:spPr>
          <a:xfrm>
            <a:off x="228600" y="1583184"/>
            <a:ext cx="8534400" cy="464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None/>
            </a:pPr>
            <a:endParaRPr lang="en-US" sz="2800" dirty="0">
              <a:solidFill>
                <a:srgbClr val="503E66"/>
              </a:solidFill>
              <a:latin typeface="Candara"/>
              <a:cs typeface="Candara"/>
            </a:endParaRPr>
          </a:p>
        </p:txBody>
      </p:sp>
      <p:sp>
        <p:nvSpPr>
          <p:cNvPr id="20" name="Rectangle 19"/>
          <p:cNvSpPr/>
          <p:nvPr/>
        </p:nvSpPr>
        <p:spPr>
          <a:xfrm>
            <a:off x="0" y="1278384"/>
            <a:ext cx="838200" cy="152400"/>
          </a:xfrm>
          <a:prstGeom prst="rect">
            <a:avLst/>
          </a:prstGeom>
          <a:solidFill>
            <a:srgbClr val="503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03E66"/>
              </a:solidFill>
            </a:endParaRPr>
          </a:p>
        </p:txBody>
      </p:sp>
      <p:sp>
        <p:nvSpPr>
          <p:cNvPr id="15" name="Slide Number Placeholder 14"/>
          <p:cNvSpPr>
            <a:spLocks noGrp="1"/>
          </p:cNvSpPr>
          <p:nvPr>
            <p:ph type="sldNum" sz="quarter" idx="12"/>
          </p:nvPr>
        </p:nvSpPr>
        <p:spPr/>
        <p:txBody>
          <a:bodyPr/>
          <a:lstStyle/>
          <a:p>
            <a:fld id="{56572F45-4021-4CDD-94D3-EAD5D03F995C}" type="slidenum">
              <a:rPr lang="en-US" smtClean="0"/>
              <a:pPr/>
              <a:t>29</a:t>
            </a:fld>
            <a:endParaRPr lang="en-US" dirty="0"/>
          </a:p>
        </p:txBody>
      </p:sp>
      <p:sp>
        <p:nvSpPr>
          <p:cNvPr id="2" name="TextBox 1"/>
          <p:cNvSpPr txBox="1"/>
          <p:nvPr/>
        </p:nvSpPr>
        <p:spPr>
          <a:xfrm>
            <a:off x="457200" y="1600200"/>
            <a:ext cx="8305800" cy="5509200"/>
          </a:xfrm>
          <a:prstGeom prst="rect">
            <a:avLst/>
          </a:prstGeom>
          <a:noFill/>
        </p:spPr>
        <p:txBody>
          <a:bodyPr wrap="square" rtlCol="0">
            <a:spAutoFit/>
          </a:bodyPr>
          <a:lstStyle/>
          <a:p>
            <a:pPr algn="ctr"/>
            <a:r>
              <a:rPr lang="en-US" sz="4000" dirty="0" smtClean="0">
                <a:latin typeface="Candara"/>
                <a:cs typeface="Candara"/>
              </a:rPr>
              <a:t>Terri Hurst, MSW</a:t>
            </a:r>
          </a:p>
          <a:p>
            <a:pPr algn="ctr"/>
            <a:r>
              <a:rPr lang="en-US" sz="4000" dirty="0" smtClean="0">
                <a:latin typeface="Candara"/>
                <a:cs typeface="Candara"/>
              </a:rPr>
              <a:t>CCJRC Policy Coordinator</a:t>
            </a:r>
          </a:p>
          <a:p>
            <a:pPr algn="ctr"/>
            <a:r>
              <a:rPr lang="en-US" sz="4000" dirty="0" smtClean="0">
                <a:latin typeface="Candara"/>
                <a:cs typeface="Candara"/>
                <a:hlinkClick r:id="rId5"/>
              </a:rPr>
              <a:t>terri@ccjrc.org</a:t>
            </a:r>
            <a:r>
              <a:rPr lang="en-US" sz="4000" dirty="0" smtClean="0">
                <a:latin typeface="Candara"/>
                <a:cs typeface="Candara"/>
              </a:rPr>
              <a:t> </a:t>
            </a:r>
          </a:p>
          <a:p>
            <a:pPr algn="ctr"/>
            <a:r>
              <a:rPr lang="en-US" sz="4000" dirty="0" smtClean="0">
                <a:latin typeface="Candara"/>
                <a:cs typeface="Candara"/>
              </a:rPr>
              <a:t>303-825-0122</a:t>
            </a:r>
          </a:p>
          <a:p>
            <a:pPr algn="ctr"/>
            <a:endParaRPr lang="en-US" sz="4000" dirty="0">
              <a:latin typeface="Candara"/>
              <a:cs typeface="Candara"/>
            </a:endParaRPr>
          </a:p>
          <a:p>
            <a:pPr algn="ctr"/>
            <a:r>
              <a:rPr lang="en-US" sz="4000" dirty="0" smtClean="0">
                <a:latin typeface="Candara"/>
                <a:cs typeface="Candara"/>
                <a:hlinkClick r:id="rId6"/>
              </a:rPr>
              <a:t>takecarehealthmatters.org</a:t>
            </a:r>
            <a:r>
              <a:rPr lang="en-US" sz="4000" dirty="0" smtClean="0">
                <a:latin typeface="Candara"/>
                <a:cs typeface="Candara"/>
              </a:rPr>
              <a:t> </a:t>
            </a:r>
          </a:p>
          <a:p>
            <a:pPr algn="ctr"/>
            <a:r>
              <a:rPr lang="en-US" sz="4000" dirty="0" smtClean="0">
                <a:latin typeface="Candara"/>
                <a:cs typeface="Candara"/>
                <a:hlinkClick r:id="rId7"/>
              </a:rPr>
              <a:t>ccjrc.org</a:t>
            </a:r>
            <a:r>
              <a:rPr lang="en-US" sz="4000" dirty="0" smtClean="0">
                <a:latin typeface="Candara"/>
                <a:cs typeface="Candara"/>
              </a:rPr>
              <a:t> </a:t>
            </a:r>
          </a:p>
          <a:p>
            <a:pPr algn="ctr"/>
            <a:endParaRPr lang="en-US" sz="4800" dirty="0">
              <a:latin typeface="Candara"/>
              <a:cs typeface="Candara"/>
            </a:endParaRPr>
          </a:p>
          <a:p>
            <a:pPr algn="ctr"/>
            <a:endParaRPr lang="en-US" sz="2400" dirty="0">
              <a:latin typeface="Candara"/>
              <a:cs typeface="Candara"/>
            </a:endParaRPr>
          </a:p>
        </p:txBody>
      </p:sp>
    </p:spTree>
    <p:extLst>
      <p:ext uri="{BB962C8B-B14F-4D97-AF65-F5344CB8AC3E}">
        <p14:creationId xmlns:p14="http://schemas.microsoft.com/office/powerpoint/2010/main" val="3673768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430784"/>
            <a:ext cx="9144000" cy="5427216"/>
          </a:xfrm>
          <a:prstGeom prst="rect">
            <a:avLst/>
          </a:prstGeom>
          <a:solidFill>
            <a:srgbClr val="CCD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1691" y="66674"/>
            <a:ext cx="914400" cy="1180341"/>
          </a:xfrm>
          <a:prstGeom prst="rect">
            <a:avLst/>
          </a:prstGeom>
        </p:spPr>
      </p:pic>
      <p:sp>
        <p:nvSpPr>
          <p:cNvPr id="11" name="Title 1"/>
          <p:cNvSpPr>
            <a:spLocks noGrp="1"/>
          </p:cNvSpPr>
          <p:nvPr>
            <p:ph type="title"/>
          </p:nvPr>
        </p:nvSpPr>
        <p:spPr>
          <a:xfrm>
            <a:off x="228600" y="228600"/>
            <a:ext cx="6705600" cy="1018416"/>
          </a:xfrm>
        </p:spPr>
        <p:txBody>
          <a:bodyPr>
            <a:normAutofit/>
          </a:bodyPr>
          <a:lstStyle/>
          <a:p>
            <a:pPr algn="l"/>
            <a:r>
              <a:rPr lang="en-US" sz="3000" b="1" dirty="0" smtClean="0">
                <a:solidFill>
                  <a:srgbClr val="503E66"/>
                </a:solidFill>
                <a:latin typeface="Candara" panose="020E0502030303020204" pitchFamily="34" charset="0"/>
              </a:rPr>
              <a:t>Presentation Roadmap</a:t>
            </a:r>
            <a:endParaRPr lang="en-US" sz="3000" b="1" dirty="0">
              <a:solidFill>
                <a:srgbClr val="503E66"/>
              </a:solidFill>
              <a:latin typeface="Candara" panose="020E0502030303020204" pitchFamily="34" charset="0"/>
            </a:endParaRPr>
          </a:p>
        </p:txBody>
      </p:sp>
      <p:pic>
        <p:nvPicPr>
          <p:cNvPr id="18" name="Content Placeholder 1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924800" y="45171"/>
            <a:ext cx="1219200" cy="1233214"/>
          </a:xfrm>
        </p:spPr>
      </p:pic>
      <p:sp>
        <p:nvSpPr>
          <p:cNvPr id="12" name="Rectangle 11"/>
          <p:cNvSpPr/>
          <p:nvPr/>
        </p:nvSpPr>
        <p:spPr>
          <a:xfrm>
            <a:off x="838200" y="1278384"/>
            <a:ext cx="8305800" cy="152400"/>
          </a:xfrm>
          <a:prstGeom prst="rect">
            <a:avLst/>
          </a:prstGeom>
          <a:solidFill>
            <a:srgbClr val="96A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228600" y="1583184"/>
            <a:ext cx="8686800" cy="5122416"/>
          </a:xfrm>
          <a:prstGeom prst="rect">
            <a:avLst/>
          </a:prstGeom>
          <a:solidFill>
            <a:srgbClr val="F3F6F0"/>
          </a:solidFill>
          <a:ln>
            <a:solidFill>
              <a:srgbClr val="96AB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ntent Placeholder 2"/>
          <p:cNvSpPr txBox="1">
            <a:spLocks/>
          </p:cNvSpPr>
          <p:nvPr/>
        </p:nvSpPr>
        <p:spPr>
          <a:xfrm>
            <a:off x="304800" y="1752600"/>
            <a:ext cx="8382000" cy="464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ts val="3500"/>
              </a:lnSpc>
              <a:spcAft>
                <a:spcPts val="1200"/>
              </a:spcAft>
              <a:defRPr/>
            </a:pPr>
            <a:r>
              <a:rPr lang="en-US" sz="2800" dirty="0" smtClean="0">
                <a:solidFill>
                  <a:schemeClr val="tx1">
                    <a:lumMod val="50000"/>
                  </a:schemeClr>
                </a:solidFill>
                <a:latin typeface="Candara"/>
                <a:cs typeface="Candara"/>
              </a:rPr>
              <a:t>Opportunities offered by the Affordable Care Act (ACA)</a:t>
            </a:r>
          </a:p>
          <a:p>
            <a:pPr>
              <a:lnSpc>
                <a:spcPts val="3500"/>
              </a:lnSpc>
              <a:spcAft>
                <a:spcPts val="1200"/>
              </a:spcAft>
              <a:defRPr/>
            </a:pPr>
            <a:r>
              <a:rPr lang="en-US" sz="2800" dirty="0" smtClean="0">
                <a:solidFill>
                  <a:schemeClr val="tx1">
                    <a:lumMod val="50000"/>
                  </a:schemeClr>
                </a:solidFill>
                <a:latin typeface="Candara"/>
                <a:cs typeface="Candara"/>
              </a:rPr>
              <a:t>Medicaid &amp; Connect for Health Colorado </a:t>
            </a:r>
          </a:p>
          <a:p>
            <a:pPr>
              <a:lnSpc>
                <a:spcPts val="3500"/>
              </a:lnSpc>
              <a:spcAft>
                <a:spcPts val="1200"/>
              </a:spcAft>
              <a:defRPr/>
            </a:pPr>
            <a:r>
              <a:rPr lang="en-US" sz="2800" dirty="0" smtClean="0">
                <a:solidFill>
                  <a:schemeClr val="tx1">
                    <a:lumMod val="50000"/>
                  </a:schemeClr>
                </a:solidFill>
                <a:latin typeface="Candara"/>
                <a:cs typeface="Candara"/>
              </a:rPr>
              <a:t>Eligibility of Justice Involved Individuals</a:t>
            </a:r>
          </a:p>
          <a:p>
            <a:pPr>
              <a:lnSpc>
                <a:spcPts val="3500"/>
              </a:lnSpc>
              <a:spcAft>
                <a:spcPts val="1200"/>
              </a:spcAft>
              <a:defRPr/>
            </a:pPr>
            <a:r>
              <a:rPr lang="en-US" sz="2800" dirty="0" smtClean="0">
                <a:solidFill>
                  <a:prstClr val="black">
                    <a:lumMod val="50000"/>
                  </a:prstClr>
                </a:solidFill>
                <a:latin typeface="Candara"/>
                <a:cs typeface="Candara"/>
              </a:rPr>
              <a:t>Medicaid </a:t>
            </a:r>
            <a:r>
              <a:rPr lang="en-US" sz="2800" dirty="0">
                <a:solidFill>
                  <a:prstClr val="black">
                    <a:lumMod val="50000"/>
                  </a:prstClr>
                </a:solidFill>
                <a:latin typeface="Candara"/>
                <a:cs typeface="Candara"/>
              </a:rPr>
              <a:t>Structure: Accessing Physical &amp; Behavioral Health Care Services</a:t>
            </a:r>
          </a:p>
          <a:p>
            <a:pPr>
              <a:lnSpc>
                <a:spcPts val="3500"/>
              </a:lnSpc>
              <a:spcAft>
                <a:spcPts val="1200"/>
              </a:spcAft>
              <a:defRPr/>
            </a:pPr>
            <a:r>
              <a:rPr lang="en-US" sz="2800" dirty="0" smtClean="0">
                <a:solidFill>
                  <a:schemeClr val="tx1">
                    <a:lumMod val="50000"/>
                  </a:schemeClr>
                </a:solidFill>
                <a:latin typeface="Candara"/>
                <a:cs typeface="Candara"/>
              </a:rPr>
              <a:t>Resources &amp; Considerations</a:t>
            </a:r>
          </a:p>
          <a:p>
            <a:pPr>
              <a:lnSpc>
                <a:spcPts val="3500"/>
              </a:lnSpc>
              <a:spcAft>
                <a:spcPts val="1200"/>
              </a:spcAft>
              <a:defRPr/>
            </a:pPr>
            <a:endParaRPr lang="en-US" sz="2800" dirty="0" smtClean="0">
              <a:solidFill>
                <a:schemeClr val="tx1">
                  <a:lumMod val="50000"/>
                </a:schemeClr>
              </a:solidFill>
              <a:latin typeface="Candara"/>
              <a:cs typeface="Candara"/>
            </a:endParaRPr>
          </a:p>
          <a:p>
            <a:pPr>
              <a:lnSpc>
                <a:spcPts val="3500"/>
              </a:lnSpc>
              <a:spcAft>
                <a:spcPts val="1200"/>
              </a:spcAft>
              <a:defRPr/>
            </a:pPr>
            <a:endParaRPr lang="en-US" sz="2800" dirty="0" smtClean="0">
              <a:solidFill>
                <a:schemeClr val="tx1">
                  <a:lumMod val="50000"/>
                </a:schemeClr>
              </a:solidFill>
              <a:latin typeface="Candara"/>
              <a:cs typeface="Candara"/>
            </a:endParaRPr>
          </a:p>
          <a:p>
            <a:pPr>
              <a:lnSpc>
                <a:spcPts val="3500"/>
              </a:lnSpc>
              <a:spcAft>
                <a:spcPts val="1200"/>
              </a:spcAft>
              <a:defRPr/>
            </a:pPr>
            <a:endParaRPr lang="en-US" sz="2800" dirty="0" smtClean="0">
              <a:solidFill>
                <a:schemeClr val="tx1">
                  <a:lumMod val="50000"/>
                </a:schemeClr>
              </a:solidFill>
              <a:latin typeface="Candara"/>
              <a:cs typeface="Candara"/>
            </a:endParaRPr>
          </a:p>
          <a:p>
            <a:pPr>
              <a:buFont typeface="Arial" panose="020B0604020202020204" pitchFamily="34" charset="0"/>
              <a:buNone/>
            </a:pPr>
            <a:endParaRPr lang="en-US" sz="2800" dirty="0">
              <a:solidFill>
                <a:srgbClr val="503E66"/>
              </a:solidFill>
              <a:latin typeface="Candara"/>
              <a:cs typeface="Candara"/>
            </a:endParaRPr>
          </a:p>
        </p:txBody>
      </p:sp>
      <p:sp>
        <p:nvSpPr>
          <p:cNvPr id="20" name="Rectangle 19"/>
          <p:cNvSpPr/>
          <p:nvPr/>
        </p:nvSpPr>
        <p:spPr>
          <a:xfrm>
            <a:off x="0" y="1278384"/>
            <a:ext cx="838200" cy="152400"/>
          </a:xfrm>
          <a:prstGeom prst="rect">
            <a:avLst/>
          </a:prstGeom>
          <a:solidFill>
            <a:srgbClr val="503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3E66"/>
              </a:solidFill>
            </a:endParaRPr>
          </a:p>
        </p:txBody>
      </p:sp>
      <p:sp>
        <p:nvSpPr>
          <p:cNvPr id="10" name="Slide Number Placeholder 9"/>
          <p:cNvSpPr>
            <a:spLocks noGrp="1"/>
          </p:cNvSpPr>
          <p:nvPr>
            <p:ph type="sldNum" sz="quarter" idx="12"/>
          </p:nvPr>
        </p:nvSpPr>
        <p:spPr/>
        <p:txBody>
          <a:bodyPr/>
          <a:lstStyle/>
          <a:p>
            <a:fld id="{56572F45-4021-4CDD-94D3-EAD5D03F995C}" type="slidenum">
              <a:rPr lang="en-US" smtClean="0"/>
              <a:pPr/>
              <a:t>3</a:t>
            </a:fld>
            <a:endParaRPr lang="en-US" dirty="0"/>
          </a:p>
        </p:txBody>
      </p:sp>
    </p:spTree>
    <p:extLst>
      <p:ext uri="{BB962C8B-B14F-4D97-AF65-F5344CB8AC3E}">
        <p14:creationId xmlns:p14="http://schemas.microsoft.com/office/powerpoint/2010/main" val="28119687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430784"/>
            <a:ext cx="9144000" cy="5427216"/>
          </a:xfrm>
          <a:prstGeom prst="rect">
            <a:avLst/>
          </a:prstGeom>
          <a:solidFill>
            <a:srgbClr val="CCD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1691" y="66674"/>
            <a:ext cx="914400" cy="1180341"/>
          </a:xfrm>
          <a:prstGeom prst="rect">
            <a:avLst/>
          </a:prstGeom>
        </p:spPr>
      </p:pic>
      <p:sp>
        <p:nvSpPr>
          <p:cNvPr id="11" name="Title 1"/>
          <p:cNvSpPr>
            <a:spLocks noGrp="1"/>
          </p:cNvSpPr>
          <p:nvPr>
            <p:ph type="title"/>
          </p:nvPr>
        </p:nvSpPr>
        <p:spPr>
          <a:xfrm>
            <a:off x="228600" y="228600"/>
            <a:ext cx="6705600" cy="1018416"/>
          </a:xfrm>
        </p:spPr>
        <p:txBody>
          <a:bodyPr>
            <a:normAutofit/>
          </a:bodyPr>
          <a:lstStyle/>
          <a:p>
            <a:pPr algn="l"/>
            <a:r>
              <a:rPr lang="en-US" sz="3000" b="1" dirty="0" smtClean="0">
                <a:solidFill>
                  <a:srgbClr val="503E66"/>
                </a:solidFill>
                <a:latin typeface="Candara" panose="020E0502030303020204" pitchFamily="34" charset="0"/>
              </a:rPr>
              <a:t>Opportunities offered by the ACA</a:t>
            </a:r>
            <a:endParaRPr lang="en-US" sz="3000" b="1" dirty="0">
              <a:solidFill>
                <a:srgbClr val="503E66"/>
              </a:solidFill>
              <a:latin typeface="Candara" panose="020E0502030303020204" pitchFamily="34" charset="0"/>
            </a:endParaRPr>
          </a:p>
        </p:txBody>
      </p:sp>
      <p:pic>
        <p:nvPicPr>
          <p:cNvPr id="18" name="Content Placeholder 1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924800" y="45171"/>
            <a:ext cx="1219200" cy="1233214"/>
          </a:xfrm>
        </p:spPr>
      </p:pic>
      <p:sp>
        <p:nvSpPr>
          <p:cNvPr id="12" name="Rectangle 11"/>
          <p:cNvSpPr/>
          <p:nvPr/>
        </p:nvSpPr>
        <p:spPr>
          <a:xfrm>
            <a:off x="838200" y="1278384"/>
            <a:ext cx="8305800" cy="152400"/>
          </a:xfrm>
          <a:prstGeom prst="rect">
            <a:avLst/>
          </a:prstGeom>
          <a:solidFill>
            <a:srgbClr val="96A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228600" y="1547470"/>
            <a:ext cx="8534400" cy="5158130"/>
          </a:xfrm>
          <a:prstGeom prst="rect">
            <a:avLst/>
          </a:prstGeom>
          <a:solidFill>
            <a:srgbClr val="F3F6F0"/>
          </a:solidFill>
          <a:ln>
            <a:solidFill>
              <a:srgbClr val="96AB7D"/>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700"/>
              </a:spcAft>
            </a:pPr>
            <a:endParaRPr lang="en-US" dirty="0" smtClean="0">
              <a:solidFill>
                <a:srgbClr val="000000"/>
              </a:solidFill>
              <a:latin typeface="Candara" pitchFamily="34" charset="0"/>
            </a:endParaRPr>
          </a:p>
        </p:txBody>
      </p:sp>
      <p:sp>
        <p:nvSpPr>
          <p:cNvPr id="19" name="Content Placeholder 2"/>
          <p:cNvSpPr txBox="1">
            <a:spLocks/>
          </p:cNvSpPr>
          <p:nvPr/>
        </p:nvSpPr>
        <p:spPr>
          <a:xfrm>
            <a:off x="228600" y="1583184"/>
            <a:ext cx="8534400" cy="464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None/>
            </a:pPr>
            <a:endParaRPr lang="en-US" sz="2800" dirty="0">
              <a:solidFill>
                <a:srgbClr val="503E66"/>
              </a:solidFill>
              <a:latin typeface="Candara"/>
              <a:cs typeface="Candara"/>
            </a:endParaRPr>
          </a:p>
        </p:txBody>
      </p:sp>
      <p:sp>
        <p:nvSpPr>
          <p:cNvPr id="20" name="Rectangle 19"/>
          <p:cNvSpPr/>
          <p:nvPr/>
        </p:nvSpPr>
        <p:spPr>
          <a:xfrm>
            <a:off x="0" y="1278384"/>
            <a:ext cx="838200" cy="152400"/>
          </a:xfrm>
          <a:prstGeom prst="rect">
            <a:avLst/>
          </a:prstGeom>
          <a:solidFill>
            <a:srgbClr val="503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3E66"/>
              </a:solidFill>
            </a:endParaRPr>
          </a:p>
        </p:txBody>
      </p:sp>
      <p:sp>
        <p:nvSpPr>
          <p:cNvPr id="15" name="Slide Number Placeholder 14"/>
          <p:cNvSpPr>
            <a:spLocks noGrp="1"/>
          </p:cNvSpPr>
          <p:nvPr>
            <p:ph type="sldNum" sz="quarter" idx="12"/>
          </p:nvPr>
        </p:nvSpPr>
        <p:spPr/>
        <p:txBody>
          <a:bodyPr/>
          <a:lstStyle/>
          <a:p>
            <a:fld id="{56572F45-4021-4CDD-94D3-EAD5D03F995C}" type="slidenum">
              <a:rPr lang="en-US" smtClean="0"/>
              <a:pPr/>
              <a:t>4</a:t>
            </a:fld>
            <a:endParaRPr lang="en-US" dirty="0"/>
          </a:p>
        </p:txBody>
      </p:sp>
      <p:sp>
        <p:nvSpPr>
          <p:cNvPr id="3" name="TextBox 2"/>
          <p:cNvSpPr txBox="1"/>
          <p:nvPr/>
        </p:nvSpPr>
        <p:spPr>
          <a:xfrm>
            <a:off x="361950" y="1676401"/>
            <a:ext cx="8401050" cy="5747727"/>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Candara" panose="020E0502030303020204" pitchFamily="34" charset="0"/>
              </a:rPr>
              <a:t>Majority of people in Colorado now have the opportunity to have health care coverage.</a:t>
            </a:r>
            <a:br>
              <a:rPr lang="en-US" sz="2400" dirty="0" smtClean="0">
                <a:latin typeface="Candara" panose="020E0502030303020204" pitchFamily="34" charset="0"/>
              </a:rPr>
            </a:br>
            <a:endParaRPr lang="en-US" sz="2400" dirty="0" smtClean="0">
              <a:latin typeface="Candara" panose="020E0502030303020204" pitchFamily="34" charset="0"/>
            </a:endParaRPr>
          </a:p>
          <a:p>
            <a:pPr marL="342900" indent="-342900">
              <a:buFont typeface="Arial" panose="020B0604020202020204" pitchFamily="34" charset="0"/>
              <a:buChar char="•"/>
            </a:pPr>
            <a:r>
              <a:rPr lang="en-US" sz="2400" dirty="0" smtClean="0">
                <a:solidFill>
                  <a:prstClr val="black"/>
                </a:solidFill>
                <a:latin typeface="Candara" pitchFamily="34" charset="0"/>
              </a:rPr>
              <a:t>Over </a:t>
            </a:r>
            <a:r>
              <a:rPr lang="en-US" sz="2400" dirty="0">
                <a:solidFill>
                  <a:prstClr val="black"/>
                </a:solidFill>
                <a:latin typeface="Candara" pitchFamily="34" charset="0"/>
              </a:rPr>
              <a:t>100,000 justice involved </a:t>
            </a:r>
            <a:r>
              <a:rPr lang="en-US" sz="2400" dirty="0" smtClean="0">
                <a:solidFill>
                  <a:prstClr val="black"/>
                </a:solidFill>
                <a:latin typeface="Candara" pitchFamily="34" charset="0"/>
              </a:rPr>
              <a:t>people in </a:t>
            </a:r>
            <a:r>
              <a:rPr lang="en-US" sz="2400" dirty="0">
                <a:solidFill>
                  <a:prstClr val="black"/>
                </a:solidFill>
                <a:latin typeface="Candara" pitchFamily="34" charset="0"/>
              </a:rPr>
              <a:t>Colorado on any given day</a:t>
            </a:r>
            <a:r>
              <a:rPr lang="en-US" sz="2400" dirty="0" smtClean="0">
                <a:solidFill>
                  <a:prstClr val="black"/>
                </a:solidFill>
                <a:latin typeface="Candara" pitchFamily="34" charset="0"/>
              </a:rPr>
              <a:t>.</a:t>
            </a:r>
            <a:br>
              <a:rPr lang="en-US" sz="2400" dirty="0" smtClean="0">
                <a:solidFill>
                  <a:prstClr val="black"/>
                </a:solidFill>
                <a:latin typeface="Candara" pitchFamily="34" charset="0"/>
              </a:rPr>
            </a:br>
            <a:endParaRPr lang="en-US" sz="2400" dirty="0">
              <a:solidFill>
                <a:prstClr val="black"/>
              </a:solidFill>
              <a:latin typeface="Candara" pitchFamily="34" charset="0"/>
            </a:endParaRPr>
          </a:p>
          <a:p>
            <a:pPr marL="342900" lvl="0" indent="-342900">
              <a:spcAft>
                <a:spcPts val="1900"/>
              </a:spcAft>
              <a:buFont typeface="Arial"/>
              <a:buChar char="•"/>
            </a:pPr>
            <a:r>
              <a:rPr lang="en-US" sz="2400" dirty="0">
                <a:solidFill>
                  <a:prstClr val="black"/>
                </a:solidFill>
                <a:latin typeface="Candara" pitchFamily="34" charset="0"/>
              </a:rPr>
              <a:t>Estimated 70% - 90% will be eligible for health insurance</a:t>
            </a:r>
            <a:r>
              <a:rPr lang="en-US" sz="2400" dirty="0" smtClean="0">
                <a:solidFill>
                  <a:prstClr val="black"/>
                </a:solidFill>
                <a:latin typeface="Candara" pitchFamily="34" charset="0"/>
              </a:rPr>
              <a:t>.</a:t>
            </a:r>
          </a:p>
          <a:p>
            <a:pPr marL="342900" indent="-342900">
              <a:spcAft>
                <a:spcPts val="1900"/>
              </a:spcAft>
              <a:buFont typeface="Arial"/>
              <a:buChar char="•"/>
            </a:pPr>
            <a:r>
              <a:rPr lang="en-US" sz="2400" dirty="0">
                <a:latin typeface="Candara" panose="020E0502030303020204" pitchFamily="34" charset="0"/>
              </a:rPr>
              <a:t>Providing health </a:t>
            </a:r>
            <a:r>
              <a:rPr lang="en-US" sz="2400" dirty="0" smtClean="0">
                <a:latin typeface="Candara" panose="020E0502030303020204" pitchFamily="34" charset="0"/>
              </a:rPr>
              <a:t>care, particularly behavioral health services, </a:t>
            </a:r>
            <a:r>
              <a:rPr lang="en-US" sz="2400" dirty="0">
                <a:latin typeface="Candara" panose="020E0502030303020204" pitchFamily="34" charset="0"/>
              </a:rPr>
              <a:t>to justice involved individuals has been shown to reduce recidivism rates.</a:t>
            </a:r>
          </a:p>
          <a:p>
            <a:pPr lvl="0">
              <a:spcAft>
                <a:spcPts val="1900"/>
              </a:spcAft>
            </a:pPr>
            <a:endParaRPr lang="en-US" sz="2400" dirty="0">
              <a:latin typeface="Candara" panose="020E0502030303020204" pitchFamily="34" charset="0"/>
            </a:endParaRPr>
          </a:p>
          <a:p>
            <a:endParaRPr lang="en-US" sz="2800" dirty="0">
              <a:latin typeface="Candara" panose="020E0502030303020204" pitchFamily="34" charset="0"/>
            </a:endParaRPr>
          </a:p>
          <a:p>
            <a:pPr algn="ctr"/>
            <a:endParaRPr lang="en-US" sz="2800" dirty="0">
              <a:latin typeface="Candara" panose="020E0502030303020204" pitchFamily="34" charset="0"/>
            </a:endParaRPr>
          </a:p>
        </p:txBody>
      </p:sp>
    </p:spTree>
    <p:extLst>
      <p:ext uri="{BB962C8B-B14F-4D97-AF65-F5344CB8AC3E}">
        <p14:creationId xmlns:p14="http://schemas.microsoft.com/office/powerpoint/2010/main" val="26698072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430784"/>
            <a:ext cx="9144000" cy="5427216"/>
          </a:xfrm>
          <a:prstGeom prst="rect">
            <a:avLst/>
          </a:prstGeom>
          <a:solidFill>
            <a:srgbClr val="CCD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1691" y="66674"/>
            <a:ext cx="914400" cy="1180341"/>
          </a:xfrm>
          <a:prstGeom prst="rect">
            <a:avLst/>
          </a:prstGeom>
        </p:spPr>
      </p:pic>
      <p:sp>
        <p:nvSpPr>
          <p:cNvPr id="11" name="Title 1"/>
          <p:cNvSpPr>
            <a:spLocks noGrp="1"/>
          </p:cNvSpPr>
          <p:nvPr>
            <p:ph type="title"/>
          </p:nvPr>
        </p:nvSpPr>
        <p:spPr>
          <a:xfrm>
            <a:off x="228600" y="228600"/>
            <a:ext cx="6705600" cy="1018416"/>
          </a:xfrm>
        </p:spPr>
        <p:txBody>
          <a:bodyPr>
            <a:normAutofit/>
          </a:bodyPr>
          <a:lstStyle/>
          <a:p>
            <a:pPr algn="l"/>
            <a:r>
              <a:rPr lang="en-US" sz="3000" b="1" dirty="0" smtClean="0">
                <a:solidFill>
                  <a:srgbClr val="503E66"/>
                </a:solidFill>
                <a:latin typeface="Candara" panose="020E0502030303020204" pitchFamily="34" charset="0"/>
              </a:rPr>
              <a:t>Health Care Reform Impact</a:t>
            </a:r>
            <a:endParaRPr lang="en-US" sz="3000" b="1" dirty="0">
              <a:solidFill>
                <a:srgbClr val="503E66"/>
              </a:solidFill>
              <a:latin typeface="Candara" panose="020E0502030303020204" pitchFamily="34" charset="0"/>
            </a:endParaRPr>
          </a:p>
        </p:txBody>
      </p:sp>
      <p:pic>
        <p:nvPicPr>
          <p:cNvPr id="18" name="Content Placeholder 1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924800" y="45171"/>
            <a:ext cx="1219200" cy="1233214"/>
          </a:xfrm>
        </p:spPr>
      </p:pic>
      <p:sp>
        <p:nvSpPr>
          <p:cNvPr id="12" name="Rectangle 11"/>
          <p:cNvSpPr/>
          <p:nvPr/>
        </p:nvSpPr>
        <p:spPr>
          <a:xfrm>
            <a:off x="838200" y="1278384"/>
            <a:ext cx="8305800" cy="152400"/>
          </a:xfrm>
          <a:prstGeom prst="rect">
            <a:avLst/>
          </a:prstGeom>
          <a:solidFill>
            <a:srgbClr val="96A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152400" y="1547470"/>
            <a:ext cx="8763000" cy="5158130"/>
          </a:xfrm>
          <a:prstGeom prst="rect">
            <a:avLst/>
          </a:prstGeom>
          <a:solidFill>
            <a:srgbClr val="F3F6F0"/>
          </a:solidFill>
          <a:ln>
            <a:solidFill>
              <a:srgbClr val="96AB7D"/>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700"/>
              </a:spcAft>
            </a:pPr>
            <a:endParaRPr lang="en-US" dirty="0" smtClean="0">
              <a:solidFill>
                <a:srgbClr val="000000"/>
              </a:solidFill>
              <a:latin typeface="Candara" pitchFamily="34" charset="0"/>
            </a:endParaRPr>
          </a:p>
        </p:txBody>
      </p:sp>
      <p:sp>
        <p:nvSpPr>
          <p:cNvPr id="19" name="Content Placeholder 2"/>
          <p:cNvSpPr txBox="1">
            <a:spLocks/>
          </p:cNvSpPr>
          <p:nvPr/>
        </p:nvSpPr>
        <p:spPr>
          <a:xfrm>
            <a:off x="228600" y="1583184"/>
            <a:ext cx="8534400" cy="464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None/>
            </a:pPr>
            <a:endParaRPr lang="en-US" sz="2800" dirty="0">
              <a:solidFill>
                <a:srgbClr val="503E66"/>
              </a:solidFill>
              <a:latin typeface="Candara"/>
              <a:cs typeface="Candara"/>
            </a:endParaRPr>
          </a:p>
        </p:txBody>
      </p:sp>
      <p:sp>
        <p:nvSpPr>
          <p:cNvPr id="20" name="Rectangle 19"/>
          <p:cNvSpPr/>
          <p:nvPr/>
        </p:nvSpPr>
        <p:spPr>
          <a:xfrm>
            <a:off x="0" y="1278384"/>
            <a:ext cx="838200" cy="152400"/>
          </a:xfrm>
          <a:prstGeom prst="rect">
            <a:avLst/>
          </a:prstGeom>
          <a:solidFill>
            <a:srgbClr val="503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3E66"/>
              </a:solidFill>
            </a:endParaRPr>
          </a:p>
        </p:txBody>
      </p:sp>
      <p:sp>
        <p:nvSpPr>
          <p:cNvPr id="3" name="TextBox 2"/>
          <p:cNvSpPr txBox="1"/>
          <p:nvPr/>
        </p:nvSpPr>
        <p:spPr>
          <a:xfrm>
            <a:off x="266700" y="1676401"/>
            <a:ext cx="8496300" cy="4149854"/>
          </a:xfrm>
          <a:prstGeom prst="rect">
            <a:avLst/>
          </a:prstGeom>
          <a:noFill/>
        </p:spPr>
        <p:txBody>
          <a:bodyPr wrap="square" rtlCol="0">
            <a:spAutoFit/>
          </a:bodyPr>
          <a:lstStyle/>
          <a:p>
            <a:pPr marL="342900" lvl="0" indent="-342900">
              <a:spcAft>
                <a:spcPts val="1900"/>
              </a:spcAft>
              <a:buFont typeface="Arial" panose="020B0604020202020204" pitchFamily="34" charset="0"/>
              <a:buChar char="•"/>
            </a:pPr>
            <a:r>
              <a:rPr lang="en-US" sz="2400" dirty="0" smtClean="0">
                <a:latin typeface="Candara" pitchFamily="34" charset="0"/>
              </a:rPr>
              <a:t>An estimated 70% - 90% of justice involved individuals are now eligible for Medicaid.</a:t>
            </a:r>
          </a:p>
          <a:p>
            <a:pPr marL="342900" lvl="0" indent="-342900">
              <a:spcAft>
                <a:spcPts val="1900"/>
              </a:spcAft>
              <a:buFont typeface="Arial" panose="020B0604020202020204" pitchFamily="34" charset="0"/>
              <a:buChar char="•"/>
            </a:pPr>
            <a:r>
              <a:rPr lang="en-US" sz="2400" dirty="0" smtClean="0">
                <a:latin typeface="Candara" pitchFamily="34" charset="0"/>
              </a:rPr>
              <a:t>Potential </a:t>
            </a:r>
            <a:r>
              <a:rPr lang="en-US" sz="2400" dirty="0">
                <a:latin typeface="Candara" pitchFamily="34" charset="0"/>
              </a:rPr>
              <a:t>Impact to:</a:t>
            </a:r>
          </a:p>
          <a:p>
            <a:pPr marL="803275" lvl="1" indent="-346075">
              <a:spcAft>
                <a:spcPts val="1200"/>
              </a:spcAft>
              <a:buFont typeface="Arial"/>
              <a:buChar char="•"/>
            </a:pPr>
            <a:r>
              <a:rPr lang="en-US" sz="2400" dirty="0">
                <a:latin typeface="Candara"/>
                <a:cs typeface="Candara"/>
              </a:rPr>
              <a:t>Improve the </a:t>
            </a:r>
            <a:r>
              <a:rPr lang="en-US" sz="2400" b="1" dirty="0">
                <a:latin typeface="Candara"/>
                <a:cs typeface="Candara"/>
              </a:rPr>
              <a:t>health </a:t>
            </a:r>
            <a:r>
              <a:rPr lang="en-US" sz="2400" dirty="0">
                <a:latin typeface="Candara"/>
                <a:cs typeface="Candara"/>
              </a:rPr>
              <a:t>of justice involved individuals.</a:t>
            </a:r>
          </a:p>
          <a:p>
            <a:pPr marL="803275" lvl="1" indent="-346075">
              <a:spcAft>
                <a:spcPts val="1200"/>
              </a:spcAft>
              <a:buFont typeface="Arial"/>
              <a:buChar char="•"/>
            </a:pPr>
            <a:r>
              <a:rPr lang="en-US" sz="2400" b="1" dirty="0">
                <a:latin typeface="Candara"/>
                <a:cs typeface="Candara"/>
              </a:rPr>
              <a:t>Stop</a:t>
            </a:r>
            <a:r>
              <a:rPr lang="en-US" sz="2400" dirty="0">
                <a:latin typeface="Candara"/>
                <a:cs typeface="Candara"/>
              </a:rPr>
              <a:t> the revolving door.</a:t>
            </a:r>
            <a:endParaRPr lang="en-US" sz="2400" b="1" dirty="0">
              <a:latin typeface="Candara"/>
              <a:cs typeface="Candara"/>
            </a:endParaRPr>
          </a:p>
          <a:p>
            <a:pPr marL="803275" lvl="1" indent="-346075">
              <a:spcAft>
                <a:spcPts val="1200"/>
              </a:spcAft>
              <a:buFont typeface="Arial"/>
              <a:buChar char="•"/>
            </a:pPr>
            <a:r>
              <a:rPr lang="en-US" sz="2400" dirty="0">
                <a:latin typeface="Candara"/>
                <a:cs typeface="Candara"/>
              </a:rPr>
              <a:t>Promote</a:t>
            </a:r>
            <a:r>
              <a:rPr lang="en-US" sz="2400" b="1" dirty="0">
                <a:latin typeface="Candara"/>
                <a:cs typeface="Candara"/>
              </a:rPr>
              <a:t> alternatives </a:t>
            </a:r>
            <a:r>
              <a:rPr lang="en-US" sz="2400" dirty="0">
                <a:latin typeface="Candara"/>
                <a:cs typeface="Candara"/>
              </a:rPr>
              <a:t>to the overuse of the CJ system</a:t>
            </a:r>
            <a:r>
              <a:rPr lang="en-US" sz="2400" dirty="0" smtClean="0">
                <a:latin typeface="Candara"/>
                <a:cs typeface="Candara"/>
              </a:rPr>
              <a:t>.</a:t>
            </a:r>
            <a:endParaRPr lang="en-US" sz="2400" dirty="0">
              <a:latin typeface="Candara" pitchFamily="34" charset="0"/>
            </a:endParaRPr>
          </a:p>
          <a:p>
            <a:pPr lvl="1">
              <a:spcAft>
                <a:spcPts val="1200"/>
              </a:spcAft>
            </a:pPr>
            <a:endParaRPr lang="en-US" sz="2400" dirty="0">
              <a:solidFill>
                <a:prstClr val="black"/>
              </a:solidFill>
              <a:latin typeface="Candara"/>
            </a:endParaRPr>
          </a:p>
          <a:p>
            <a:pPr lvl="1">
              <a:spcAft>
                <a:spcPts val="1200"/>
              </a:spcAft>
            </a:pPr>
            <a:endParaRPr lang="en-US" sz="2400" dirty="0" smtClean="0">
              <a:solidFill>
                <a:prstClr val="black"/>
              </a:solidFill>
              <a:latin typeface="Candara" pitchFamily="34" charset="0"/>
            </a:endParaRPr>
          </a:p>
        </p:txBody>
      </p:sp>
      <p:sp>
        <p:nvSpPr>
          <p:cNvPr id="15" name="Slide Number Placeholder 14"/>
          <p:cNvSpPr>
            <a:spLocks noGrp="1"/>
          </p:cNvSpPr>
          <p:nvPr>
            <p:ph type="sldNum" sz="quarter" idx="12"/>
          </p:nvPr>
        </p:nvSpPr>
        <p:spPr/>
        <p:txBody>
          <a:bodyPr/>
          <a:lstStyle/>
          <a:p>
            <a:fld id="{56572F45-4021-4CDD-94D3-EAD5D03F995C}" type="slidenum">
              <a:rPr lang="en-US" smtClean="0"/>
              <a:pPr/>
              <a:t>5</a:t>
            </a:fld>
            <a:endParaRPr lang="en-US" dirty="0"/>
          </a:p>
        </p:txBody>
      </p:sp>
    </p:spTree>
    <p:extLst>
      <p:ext uri="{BB962C8B-B14F-4D97-AF65-F5344CB8AC3E}">
        <p14:creationId xmlns:p14="http://schemas.microsoft.com/office/powerpoint/2010/main" val="16976203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430784"/>
            <a:ext cx="9144000" cy="5427216"/>
          </a:xfrm>
          <a:prstGeom prst="rect">
            <a:avLst/>
          </a:prstGeom>
          <a:solidFill>
            <a:srgbClr val="CCD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1691" y="66674"/>
            <a:ext cx="914400" cy="1180341"/>
          </a:xfrm>
          <a:prstGeom prst="rect">
            <a:avLst/>
          </a:prstGeom>
        </p:spPr>
      </p:pic>
      <p:sp>
        <p:nvSpPr>
          <p:cNvPr id="11" name="Title 1"/>
          <p:cNvSpPr>
            <a:spLocks noGrp="1"/>
          </p:cNvSpPr>
          <p:nvPr>
            <p:ph type="title"/>
          </p:nvPr>
        </p:nvSpPr>
        <p:spPr>
          <a:xfrm>
            <a:off x="228600" y="228600"/>
            <a:ext cx="6705600" cy="1018416"/>
          </a:xfrm>
        </p:spPr>
        <p:txBody>
          <a:bodyPr>
            <a:normAutofit/>
          </a:bodyPr>
          <a:lstStyle/>
          <a:p>
            <a:pPr algn="l"/>
            <a:r>
              <a:rPr lang="en-US" sz="3000" b="1" dirty="0" smtClean="0">
                <a:solidFill>
                  <a:srgbClr val="503E66"/>
                </a:solidFill>
                <a:latin typeface="Candara" panose="020E0502030303020204" pitchFamily="34" charset="0"/>
              </a:rPr>
              <a:t>Comprehensive Coverage</a:t>
            </a:r>
            <a:endParaRPr lang="en-US" sz="3000" b="1" dirty="0">
              <a:solidFill>
                <a:srgbClr val="503E66"/>
              </a:solidFill>
              <a:latin typeface="Candara" panose="020E0502030303020204" pitchFamily="34" charset="0"/>
            </a:endParaRPr>
          </a:p>
        </p:txBody>
      </p:sp>
      <p:pic>
        <p:nvPicPr>
          <p:cNvPr id="18" name="Content Placeholder 1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924800" y="45171"/>
            <a:ext cx="1219200" cy="1233214"/>
          </a:xfrm>
        </p:spPr>
      </p:pic>
      <p:sp>
        <p:nvSpPr>
          <p:cNvPr id="12" name="Rectangle 11"/>
          <p:cNvSpPr/>
          <p:nvPr/>
        </p:nvSpPr>
        <p:spPr>
          <a:xfrm>
            <a:off x="838200" y="1278384"/>
            <a:ext cx="8305800" cy="152400"/>
          </a:xfrm>
          <a:prstGeom prst="rect">
            <a:avLst/>
          </a:prstGeom>
          <a:solidFill>
            <a:srgbClr val="96A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228600" y="1600200"/>
            <a:ext cx="8763000" cy="5046216"/>
          </a:xfrm>
          <a:prstGeom prst="rect">
            <a:avLst/>
          </a:prstGeom>
          <a:solidFill>
            <a:srgbClr val="F3F6F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ntent Placeholder 2"/>
          <p:cNvSpPr txBox="1">
            <a:spLocks/>
          </p:cNvSpPr>
          <p:nvPr/>
        </p:nvSpPr>
        <p:spPr>
          <a:xfrm>
            <a:off x="228600" y="1583184"/>
            <a:ext cx="8534400" cy="464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None/>
            </a:pPr>
            <a:endParaRPr lang="en-US" sz="2800" dirty="0">
              <a:solidFill>
                <a:srgbClr val="503E66"/>
              </a:solidFill>
              <a:latin typeface="Candara"/>
              <a:cs typeface="Candara"/>
            </a:endParaRPr>
          </a:p>
        </p:txBody>
      </p:sp>
      <p:sp>
        <p:nvSpPr>
          <p:cNvPr id="20" name="Rectangle 19"/>
          <p:cNvSpPr/>
          <p:nvPr/>
        </p:nvSpPr>
        <p:spPr>
          <a:xfrm>
            <a:off x="0" y="1278384"/>
            <a:ext cx="838200" cy="152400"/>
          </a:xfrm>
          <a:prstGeom prst="rect">
            <a:avLst/>
          </a:prstGeom>
          <a:solidFill>
            <a:srgbClr val="503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3E66"/>
              </a:solidFill>
            </a:endParaRPr>
          </a:p>
        </p:txBody>
      </p:sp>
      <p:sp>
        <p:nvSpPr>
          <p:cNvPr id="10" name="Rectangle 9"/>
          <p:cNvSpPr/>
          <p:nvPr/>
        </p:nvSpPr>
        <p:spPr>
          <a:xfrm>
            <a:off x="457200" y="1752600"/>
            <a:ext cx="8153400" cy="461665"/>
          </a:xfrm>
          <a:prstGeom prst="rect">
            <a:avLst/>
          </a:prstGeom>
        </p:spPr>
        <p:txBody>
          <a:bodyPr wrap="square">
            <a:spAutoFit/>
          </a:bodyPr>
          <a:lstStyle/>
          <a:p>
            <a:pPr>
              <a:spcAft>
                <a:spcPts val="700"/>
              </a:spcAft>
            </a:pPr>
            <a:endParaRPr lang="en-US" sz="2400" dirty="0" smtClean="0">
              <a:latin typeface="Candara" pitchFamily="34" charset="0"/>
            </a:endParaRPr>
          </a:p>
        </p:txBody>
      </p:sp>
      <p:sp>
        <p:nvSpPr>
          <p:cNvPr id="14" name="TextBox 13"/>
          <p:cNvSpPr txBox="1"/>
          <p:nvPr/>
        </p:nvSpPr>
        <p:spPr>
          <a:xfrm>
            <a:off x="685800" y="2057400"/>
            <a:ext cx="3962400" cy="2380139"/>
          </a:xfrm>
          <a:prstGeom prst="rect">
            <a:avLst/>
          </a:prstGeom>
          <a:noFill/>
        </p:spPr>
        <p:txBody>
          <a:bodyPr wrap="square" rtlCol="0">
            <a:spAutoFit/>
          </a:bodyPr>
          <a:lstStyle/>
          <a:p>
            <a:pPr marL="342900" indent="-342900">
              <a:spcAft>
                <a:spcPts val="1000"/>
              </a:spcAft>
              <a:buFont typeface="Arial"/>
              <a:buChar char="•"/>
            </a:pPr>
            <a:r>
              <a:rPr lang="en-US" sz="2200" b="1" dirty="0" smtClean="0">
                <a:latin typeface="Candara" pitchFamily="34" charset="0"/>
              </a:rPr>
              <a:t>10 Essential </a:t>
            </a:r>
            <a:r>
              <a:rPr lang="en-US" sz="2200" b="1" dirty="0">
                <a:latin typeface="Candara" pitchFamily="34" charset="0"/>
              </a:rPr>
              <a:t>Health </a:t>
            </a:r>
            <a:r>
              <a:rPr lang="en-US" sz="2200" b="1" dirty="0" smtClean="0">
                <a:latin typeface="Candara" pitchFamily="34" charset="0"/>
              </a:rPr>
              <a:t>Benefits must be offered</a:t>
            </a:r>
            <a:endParaRPr lang="en-US" sz="2200" b="1" dirty="0">
              <a:latin typeface="Candara" pitchFamily="34" charset="0"/>
            </a:endParaRPr>
          </a:p>
          <a:p>
            <a:pPr marL="342900" indent="-342900">
              <a:spcAft>
                <a:spcPts val="1000"/>
              </a:spcAft>
              <a:buFont typeface="Arial"/>
              <a:buChar char="•"/>
            </a:pPr>
            <a:r>
              <a:rPr lang="en-US" sz="2200" dirty="0" smtClean="0">
                <a:latin typeface="Candara" pitchFamily="34" charset="0"/>
              </a:rPr>
              <a:t>Free </a:t>
            </a:r>
            <a:r>
              <a:rPr lang="en-US" sz="2200" dirty="0">
                <a:latin typeface="Candara" pitchFamily="34" charset="0"/>
              </a:rPr>
              <a:t>preventative </a:t>
            </a:r>
            <a:r>
              <a:rPr lang="en-US" sz="2200" dirty="0" smtClean="0">
                <a:latin typeface="Candara" pitchFamily="34" charset="0"/>
              </a:rPr>
              <a:t>coverage </a:t>
            </a:r>
          </a:p>
          <a:p>
            <a:pPr marL="342900" indent="-342900">
              <a:spcAft>
                <a:spcPts val="1000"/>
              </a:spcAft>
              <a:buFont typeface="Arial"/>
              <a:buChar char="•"/>
            </a:pPr>
            <a:r>
              <a:rPr lang="en-US" sz="2200" dirty="0" smtClean="0">
                <a:latin typeface="Candara" pitchFamily="34" charset="0"/>
              </a:rPr>
              <a:t>Mental </a:t>
            </a:r>
            <a:r>
              <a:rPr lang="en-US" sz="2200" dirty="0">
                <a:latin typeface="Candara" pitchFamily="34" charset="0"/>
              </a:rPr>
              <a:t>health and substance</a:t>
            </a:r>
            <a:r>
              <a:rPr lang="en-US" sz="2200" dirty="0" smtClean="0">
                <a:latin typeface="Candara" pitchFamily="34" charset="0"/>
              </a:rPr>
              <a:t> use disorder coverage at parity</a:t>
            </a:r>
            <a:endParaRPr lang="en-US" sz="2400" dirty="0">
              <a:latin typeface="Candara" pitchFamily="34" charset="0"/>
            </a:endParaRPr>
          </a:p>
        </p:txBody>
      </p:sp>
      <p:sp>
        <p:nvSpPr>
          <p:cNvPr id="15" name="Double Bracket 14"/>
          <p:cNvSpPr/>
          <p:nvPr/>
        </p:nvSpPr>
        <p:spPr>
          <a:xfrm>
            <a:off x="5029200" y="1981200"/>
            <a:ext cx="3581400" cy="3886200"/>
          </a:xfrm>
          <a:prstGeom prst="bracketPair">
            <a:avLst/>
          </a:prstGeom>
          <a:ln w="25400" cap="flat" cmpd="sng" algn="ctr">
            <a:solidFill>
              <a:srgbClr val="54644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Rectangle 16"/>
          <p:cNvSpPr/>
          <p:nvPr/>
        </p:nvSpPr>
        <p:spPr>
          <a:xfrm>
            <a:off x="5257800" y="1981200"/>
            <a:ext cx="3276600" cy="3885679"/>
          </a:xfrm>
          <a:prstGeom prst="rect">
            <a:avLst/>
          </a:prstGeom>
        </p:spPr>
        <p:txBody>
          <a:bodyPr wrap="square">
            <a:spAutoFit/>
          </a:bodyPr>
          <a:lstStyle/>
          <a:p>
            <a:pPr marL="285750" indent="-285750">
              <a:spcAft>
                <a:spcPts val="300"/>
              </a:spcAft>
              <a:buFont typeface="Courier New" pitchFamily="49" charset="0"/>
              <a:buChar char="o"/>
            </a:pPr>
            <a:r>
              <a:rPr lang="en-US" sz="1600" dirty="0"/>
              <a:t>Ambulatory patient </a:t>
            </a:r>
            <a:r>
              <a:rPr lang="en-US" sz="1600" dirty="0" smtClean="0"/>
              <a:t>services</a:t>
            </a:r>
          </a:p>
          <a:p>
            <a:pPr marL="285750" indent="-285750">
              <a:spcAft>
                <a:spcPts val="300"/>
              </a:spcAft>
              <a:buFont typeface="Courier New" pitchFamily="49" charset="0"/>
              <a:buChar char="o"/>
            </a:pPr>
            <a:r>
              <a:rPr lang="en-US" sz="1600" dirty="0" smtClean="0"/>
              <a:t>Emergency </a:t>
            </a:r>
            <a:r>
              <a:rPr lang="en-US" sz="1600" dirty="0"/>
              <a:t>Services </a:t>
            </a:r>
            <a:endParaRPr lang="en-US" sz="1600" dirty="0" smtClean="0"/>
          </a:p>
          <a:p>
            <a:pPr marL="285750" indent="-285750">
              <a:spcAft>
                <a:spcPts val="300"/>
              </a:spcAft>
              <a:buFont typeface="Courier New" pitchFamily="49" charset="0"/>
              <a:buChar char="o"/>
            </a:pPr>
            <a:r>
              <a:rPr lang="en-US" sz="1600" dirty="0" smtClean="0"/>
              <a:t>Hospitalization </a:t>
            </a:r>
          </a:p>
          <a:p>
            <a:pPr marL="285750" indent="-285750">
              <a:spcAft>
                <a:spcPts val="300"/>
              </a:spcAft>
              <a:buFont typeface="Courier New" pitchFamily="49" charset="0"/>
              <a:buChar char="o"/>
            </a:pPr>
            <a:r>
              <a:rPr lang="en-US" sz="1600" dirty="0" smtClean="0"/>
              <a:t>Maternity/newborn </a:t>
            </a:r>
            <a:r>
              <a:rPr lang="en-US" sz="1600" dirty="0"/>
              <a:t>care </a:t>
            </a:r>
            <a:endParaRPr lang="en-US" sz="1600" dirty="0" smtClean="0"/>
          </a:p>
          <a:p>
            <a:pPr marL="285750" indent="-285750">
              <a:spcAft>
                <a:spcPts val="300"/>
              </a:spcAft>
              <a:buFont typeface="Courier New" pitchFamily="49" charset="0"/>
              <a:buChar char="o"/>
            </a:pPr>
            <a:r>
              <a:rPr lang="en-US" sz="1600" dirty="0" smtClean="0">
                <a:solidFill>
                  <a:srgbClr val="FF0000"/>
                </a:solidFill>
              </a:rPr>
              <a:t>Mental </a:t>
            </a:r>
            <a:r>
              <a:rPr lang="en-US" sz="1600" dirty="0">
                <a:solidFill>
                  <a:srgbClr val="FF0000"/>
                </a:solidFill>
              </a:rPr>
              <a:t>health/substance abuse </a:t>
            </a:r>
            <a:endParaRPr lang="en-US" sz="1600" dirty="0" smtClean="0">
              <a:solidFill>
                <a:srgbClr val="FF0000"/>
              </a:solidFill>
            </a:endParaRPr>
          </a:p>
          <a:p>
            <a:pPr marL="285750" indent="-285750">
              <a:spcAft>
                <a:spcPts val="300"/>
              </a:spcAft>
              <a:buFont typeface="Courier New" pitchFamily="49" charset="0"/>
              <a:buChar char="o"/>
            </a:pPr>
            <a:r>
              <a:rPr lang="en-US" sz="1600" dirty="0" smtClean="0">
                <a:solidFill>
                  <a:srgbClr val="FF0000"/>
                </a:solidFill>
              </a:rPr>
              <a:t>Prescription </a:t>
            </a:r>
            <a:r>
              <a:rPr lang="en-US" sz="1600" dirty="0">
                <a:solidFill>
                  <a:srgbClr val="FF0000"/>
                </a:solidFill>
              </a:rPr>
              <a:t>drugs </a:t>
            </a:r>
            <a:endParaRPr lang="en-US" sz="1600" dirty="0" smtClean="0">
              <a:solidFill>
                <a:srgbClr val="FF0000"/>
              </a:solidFill>
            </a:endParaRPr>
          </a:p>
          <a:p>
            <a:pPr marL="285750" indent="-285750">
              <a:spcAft>
                <a:spcPts val="300"/>
              </a:spcAft>
              <a:buFont typeface="Courier New" pitchFamily="49" charset="0"/>
              <a:buChar char="o"/>
            </a:pPr>
            <a:r>
              <a:rPr lang="en-US" sz="1600" dirty="0" smtClean="0"/>
              <a:t>Rehabilitative and habilitative services </a:t>
            </a:r>
            <a:r>
              <a:rPr lang="en-US" sz="1600" dirty="0"/>
              <a:t>and devices </a:t>
            </a:r>
            <a:endParaRPr lang="en-US" sz="1600" dirty="0" smtClean="0"/>
          </a:p>
          <a:p>
            <a:pPr marL="285750" indent="-285750">
              <a:spcAft>
                <a:spcPts val="300"/>
              </a:spcAft>
              <a:buFont typeface="Courier New" pitchFamily="49" charset="0"/>
              <a:buChar char="o"/>
            </a:pPr>
            <a:r>
              <a:rPr lang="en-US" sz="1600" dirty="0" smtClean="0"/>
              <a:t>Laboratory </a:t>
            </a:r>
            <a:r>
              <a:rPr lang="en-US" sz="1600" dirty="0"/>
              <a:t>services </a:t>
            </a:r>
            <a:endParaRPr lang="en-US" sz="1600" dirty="0" smtClean="0"/>
          </a:p>
          <a:p>
            <a:pPr marL="285750" indent="-285750">
              <a:spcAft>
                <a:spcPts val="300"/>
              </a:spcAft>
              <a:buFont typeface="Courier New" pitchFamily="49" charset="0"/>
              <a:buChar char="o"/>
            </a:pPr>
            <a:r>
              <a:rPr lang="en-US" sz="1600" dirty="0" smtClean="0">
                <a:solidFill>
                  <a:srgbClr val="FF0000"/>
                </a:solidFill>
              </a:rPr>
              <a:t>Preventive </a:t>
            </a:r>
            <a:r>
              <a:rPr lang="en-US" sz="1600" dirty="0">
                <a:solidFill>
                  <a:srgbClr val="FF0000"/>
                </a:solidFill>
              </a:rPr>
              <a:t>and wellness care/chronic disease management </a:t>
            </a:r>
            <a:endParaRPr lang="en-US" sz="1600" dirty="0" smtClean="0">
              <a:solidFill>
                <a:srgbClr val="FF0000"/>
              </a:solidFill>
            </a:endParaRPr>
          </a:p>
          <a:p>
            <a:pPr marL="285750" indent="-285750">
              <a:buFont typeface="Courier New" pitchFamily="49" charset="0"/>
              <a:buChar char="o"/>
            </a:pPr>
            <a:r>
              <a:rPr lang="en-US" sz="1600" dirty="0" smtClean="0"/>
              <a:t>Pediatric </a:t>
            </a:r>
            <a:r>
              <a:rPr lang="en-US" sz="1600" dirty="0"/>
              <a:t>services, including oral and vision care</a:t>
            </a:r>
          </a:p>
        </p:txBody>
      </p:sp>
      <p:sp>
        <p:nvSpPr>
          <p:cNvPr id="22" name="Slide Number Placeholder 21"/>
          <p:cNvSpPr>
            <a:spLocks noGrp="1"/>
          </p:cNvSpPr>
          <p:nvPr>
            <p:ph type="sldNum" sz="quarter" idx="12"/>
          </p:nvPr>
        </p:nvSpPr>
        <p:spPr/>
        <p:txBody>
          <a:bodyPr/>
          <a:lstStyle/>
          <a:p>
            <a:fld id="{56572F45-4021-4CDD-94D3-EAD5D03F995C}" type="slidenum">
              <a:rPr lang="en-US" smtClean="0"/>
              <a:pPr/>
              <a:t>6</a:t>
            </a:fld>
            <a:endParaRPr lang="en-US" dirty="0"/>
          </a:p>
        </p:txBody>
      </p:sp>
    </p:spTree>
    <p:extLst>
      <p:ext uri="{BB962C8B-B14F-4D97-AF65-F5344CB8AC3E}">
        <p14:creationId xmlns:p14="http://schemas.microsoft.com/office/powerpoint/2010/main" val="38014700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430784"/>
            <a:ext cx="9144000" cy="5427216"/>
          </a:xfrm>
          <a:prstGeom prst="rect">
            <a:avLst/>
          </a:prstGeom>
          <a:solidFill>
            <a:srgbClr val="CCD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1691" y="66674"/>
            <a:ext cx="914400" cy="1180341"/>
          </a:xfrm>
          <a:prstGeom prst="rect">
            <a:avLst/>
          </a:prstGeom>
        </p:spPr>
      </p:pic>
      <p:sp>
        <p:nvSpPr>
          <p:cNvPr id="11" name="Title 1"/>
          <p:cNvSpPr>
            <a:spLocks noGrp="1"/>
          </p:cNvSpPr>
          <p:nvPr>
            <p:ph type="title"/>
          </p:nvPr>
        </p:nvSpPr>
        <p:spPr>
          <a:xfrm>
            <a:off x="228600" y="228600"/>
            <a:ext cx="6705600" cy="1018416"/>
          </a:xfrm>
        </p:spPr>
        <p:txBody>
          <a:bodyPr>
            <a:normAutofit/>
          </a:bodyPr>
          <a:lstStyle/>
          <a:p>
            <a:pPr algn="l"/>
            <a:r>
              <a:rPr lang="en-US" sz="3000" b="1" dirty="0" smtClean="0">
                <a:solidFill>
                  <a:srgbClr val="503E66"/>
                </a:solidFill>
                <a:latin typeface="Candara" panose="020E0502030303020204" pitchFamily="34" charset="0"/>
              </a:rPr>
              <a:t>Medicaid &amp; Connect for Health Colorado 101</a:t>
            </a:r>
            <a:endParaRPr lang="en-US" sz="3000" b="1" dirty="0">
              <a:solidFill>
                <a:srgbClr val="503E66"/>
              </a:solidFill>
              <a:latin typeface="Candara" panose="020E0502030303020204" pitchFamily="34" charset="0"/>
            </a:endParaRPr>
          </a:p>
        </p:txBody>
      </p:sp>
      <p:pic>
        <p:nvPicPr>
          <p:cNvPr id="18" name="Content Placeholder 1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924800" y="45171"/>
            <a:ext cx="1219200" cy="1233214"/>
          </a:xfrm>
        </p:spPr>
      </p:pic>
      <p:sp>
        <p:nvSpPr>
          <p:cNvPr id="12" name="Rectangle 11"/>
          <p:cNvSpPr/>
          <p:nvPr/>
        </p:nvSpPr>
        <p:spPr>
          <a:xfrm>
            <a:off x="838200" y="1278384"/>
            <a:ext cx="8305800" cy="152400"/>
          </a:xfrm>
          <a:prstGeom prst="rect">
            <a:avLst/>
          </a:prstGeom>
          <a:solidFill>
            <a:srgbClr val="96A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228600" y="1583184"/>
            <a:ext cx="8610600" cy="5122416"/>
          </a:xfrm>
          <a:prstGeom prst="rect">
            <a:avLst/>
          </a:prstGeom>
          <a:solidFill>
            <a:srgbClr val="F3F6F0"/>
          </a:solidFill>
          <a:ln>
            <a:solidFill>
              <a:srgbClr val="96AB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ntent Placeholder 2"/>
          <p:cNvSpPr txBox="1">
            <a:spLocks/>
          </p:cNvSpPr>
          <p:nvPr/>
        </p:nvSpPr>
        <p:spPr>
          <a:xfrm>
            <a:off x="228600" y="1583184"/>
            <a:ext cx="8534400" cy="464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None/>
            </a:pPr>
            <a:endParaRPr lang="en-US" sz="2800" dirty="0">
              <a:solidFill>
                <a:srgbClr val="503E66"/>
              </a:solidFill>
              <a:latin typeface="Candara"/>
              <a:cs typeface="Candara"/>
            </a:endParaRPr>
          </a:p>
        </p:txBody>
      </p:sp>
      <p:sp>
        <p:nvSpPr>
          <p:cNvPr id="20" name="Rectangle 19"/>
          <p:cNvSpPr/>
          <p:nvPr/>
        </p:nvSpPr>
        <p:spPr>
          <a:xfrm>
            <a:off x="0" y="1278384"/>
            <a:ext cx="838200" cy="152400"/>
          </a:xfrm>
          <a:prstGeom prst="rect">
            <a:avLst/>
          </a:prstGeom>
          <a:solidFill>
            <a:srgbClr val="503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3E66"/>
              </a:solidFill>
            </a:endParaRPr>
          </a:p>
        </p:txBody>
      </p:sp>
      <p:sp>
        <p:nvSpPr>
          <p:cNvPr id="14" name="TextBox 13"/>
          <p:cNvSpPr txBox="1"/>
          <p:nvPr/>
        </p:nvSpPr>
        <p:spPr>
          <a:xfrm>
            <a:off x="323589" y="1752600"/>
            <a:ext cx="4019811" cy="5616922"/>
          </a:xfrm>
          <a:prstGeom prst="rect">
            <a:avLst/>
          </a:prstGeom>
          <a:noFill/>
        </p:spPr>
        <p:txBody>
          <a:bodyPr wrap="square" rtlCol="0">
            <a:spAutoFit/>
          </a:bodyPr>
          <a:lstStyle/>
          <a:p>
            <a:pPr algn="ctr">
              <a:spcAft>
                <a:spcPts val="600"/>
              </a:spcAft>
            </a:pPr>
            <a:r>
              <a:rPr lang="en-US" sz="2600" b="1" dirty="0" smtClean="0">
                <a:solidFill>
                  <a:srgbClr val="FF0000"/>
                </a:solidFill>
                <a:latin typeface="Candara"/>
                <a:cs typeface="Candara"/>
              </a:rPr>
              <a:t>Medicaid</a:t>
            </a:r>
          </a:p>
          <a:p>
            <a:pPr marL="342900" indent="-342900">
              <a:spcAft>
                <a:spcPts val="1200"/>
              </a:spcAft>
              <a:buFont typeface="Arial" panose="020B0604020202020204" pitchFamily="34" charset="0"/>
              <a:buChar char="•"/>
            </a:pPr>
            <a:r>
              <a:rPr lang="en-US" sz="2400" dirty="0">
                <a:latin typeface="Candara"/>
                <a:cs typeface="Candara"/>
              </a:rPr>
              <a:t>P</a:t>
            </a:r>
            <a:r>
              <a:rPr lang="en-US" sz="2400" dirty="0" smtClean="0">
                <a:latin typeface="Candara"/>
                <a:cs typeface="Candara"/>
              </a:rPr>
              <a:t>ublic health insurance program for low-income individuals</a:t>
            </a:r>
          </a:p>
          <a:p>
            <a:pPr marL="342900" indent="-342900">
              <a:spcAft>
                <a:spcPts val="1200"/>
              </a:spcAft>
              <a:buFont typeface="Arial" panose="020B0604020202020204" pitchFamily="34" charset="0"/>
              <a:buChar char="•"/>
            </a:pPr>
            <a:r>
              <a:rPr lang="en-US" sz="2400" dirty="0" smtClean="0">
                <a:latin typeface="Candara"/>
                <a:cs typeface="Candara"/>
              </a:rPr>
              <a:t>Colorado Department of Health Care Policy &amp; Financing (HCPF)</a:t>
            </a:r>
          </a:p>
          <a:p>
            <a:pPr marL="342900" indent="-342900">
              <a:spcAft>
                <a:spcPts val="1200"/>
              </a:spcAft>
              <a:buFont typeface="Arial" panose="020B0604020202020204" pitchFamily="34" charset="0"/>
              <a:buChar char="•"/>
            </a:pPr>
            <a:r>
              <a:rPr lang="en-US" sz="2400" dirty="0" smtClean="0">
                <a:latin typeface="Candara"/>
                <a:cs typeface="Candara"/>
              </a:rPr>
              <a:t>Can enroll anytime</a:t>
            </a:r>
          </a:p>
          <a:p>
            <a:pPr marL="342900" indent="-342900">
              <a:spcAft>
                <a:spcPts val="1200"/>
              </a:spcAft>
              <a:buFont typeface="Arial" panose="020B0604020202020204" pitchFamily="34" charset="0"/>
              <a:buChar char="•"/>
            </a:pPr>
            <a:r>
              <a:rPr lang="en-US" sz="2400" dirty="0">
                <a:latin typeface="Candara"/>
                <a:cs typeface="Candara"/>
              </a:rPr>
              <a:t>Estimated 2/3 of justice involved population will be eligible for </a:t>
            </a:r>
            <a:r>
              <a:rPr lang="en-US" sz="2400" dirty="0" smtClean="0">
                <a:latin typeface="Candara"/>
                <a:cs typeface="Candara"/>
              </a:rPr>
              <a:t>Medicaid</a:t>
            </a:r>
            <a:r>
              <a:rPr lang="en-US" sz="2400" dirty="0">
                <a:latin typeface="Candara"/>
                <a:cs typeface="Candara"/>
              </a:rPr>
              <a:t/>
            </a:r>
            <a:br>
              <a:rPr lang="en-US" sz="2400" dirty="0">
                <a:latin typeface="Candara"/>
                <a:cs typeface="Candara"/>
              </a:rPr>
            </a:br>
            <a:endParaRPr lang="en-US" sz="2400" dirty="0">
              <a:latin typeface="Candara"/>
              <a:cs typeface="Candara"/>
            </a:endParaRPr>
          </a:p>
          <a:p>
            <a:pPr marL="342900" indent="-342900">
              <a:spcAft>
                <a:spcPts val="1200"/>
              </a:spcAft>
              <a:buFont typeface="Arial" panose="020B0604020202020204" pitchFamily="34" charset="0"/>
              <a:buChar char="•"/>
            </a:pPr>
            <a:endParaRPr lang="en-US" sz="2400" dirty="0" smtClean="0">
              <a:latin typeface="Candara"/>
              <a:cs typeface="Candara"/>
            </a:endParaRPr>
          </a:p>
        </p:txBody>
      </p:sp>
      <p:sp>
        <p:nvSpPr>
          <p:cNvPr id="17" name="TextBox 16"/>
          <p:cNvSpPr txBox="1"/>
          <p:nvPr/>
        </p:nvSpPr>
        <p:spPr>
          <a:xfrm>
            <a:off x="4495800" y="1752600"/>
            <a:ext cx="4267200" cy="4431983"/>
          </a:xfrm>
          <a:prstGeom prst="rect">
            <a:avLst/>
          </a:prstGeom>
          <a:noFill/>
        </p:spPr>
        <p:txBody>
          <a:bodyPr wrap="square" rtlCol="0">
            <a:spAutoFit/>
          </a:bodyPr>
          <a:lstStyle/>
          <a:p>
            <a:pPr algn="ctr">
              <a:spcAft>
                <a:spcPts val="600"/>
              </a:spcAft>
            </a:pPr>
            <a:r>
              <a:rPr lang="en-US" sz="2600" b="1" dirty="0" smtClean="0">
                <a:solidFill>
                  <a:srgbClr val="FF0000"/>
                </a:solidFill>
                <a:latin typeface="Candara"/>
                <a:cs typeface="Candara"/>
              </a:rPr>
              <a:t>Connect for Health Colorado </a:t>
            </a:r>
            <a:br>
              <a:rPr lang="en-US" sz="2600" b="1" dirty="0" smtClean="0">
                <a:solidFill>
                  <a:srgbClr val="FF0000"/>
                </a:solidFill>
                <a:latin typeface="Candara"/>
                <a:cs typeface="Candara"/>
              </a:rPr>
            </a:br>
            <a:r>
              <a:rPr lang="en-US" sz="2000" b="1" dirty="0" smtClean="0">
                <a:solidFill>
                  <a:srgbClr val="FF0000"/>
                </a:solidFill>
                <a:latin typeface="Candara"/>
                <a:cs typeface="Candara"/>
              </a:rPr>
              <a:t>(Marketplace)</a:t>
            </a:r>
          </a:p>
          <a:p>
            <a:pPr marL="342900" indent="-342900">
              <a:spcAft>
                <a:spcPts val="600"/>
              </a:spcAft>
              <a:buFont typeface="Arial" panose="020B0604020202020204" pitchFamily="34" charset="0"/>
              <a:buChar char="•"/>
            </a:pPr>
            <a:r>
              <a:rPr lang="en-US" sz="2400" dirty="0" smtClean="0">
                <a:latin typeface="Candara"/>
                <a:cs typeface="Candara"/>
              </a:rPr>
              <a:t>Marketplace to purchase private health insurance &amp; apply for tax subsidy to help cover the cost of purchasing health insurance</a:t>
            </a:r>
          </a:p>
          <a:p>
            <a:pPr marL="342900" indent="-342900">
              <a:spcAft>
                <a:spcPts val="600"/>
              </a:spcAft>
              <a:buFont typeface="Arial" panose="020B0604020202020204" pitchFamily="34" charset="0"/>
              <a:buChar char="•"/>
            </a:pPr>
            <a:r>
              <a:rPr lang="en-US" sz="2400" dirty="0" smtClean="0">
                <a:latin typeface="Candara"/>
                <a:cs typeface="Candara"/>
              </a:rPr>
              <a:t>Can choose from a variety of health plans</a:t>
            </a:r>
          </a:p>
          <a:p>
            <a:pPr marL="342900" indent="-342900">
              <a:spcAft>
                <a:spcPts val="600"/>
              </a:spcAft>
              <a:buFont typeface="Arial" panose="020B0604020202020204" pitchFamily="34" charset="0"/>
              <a:buChar char="•"/>
            </a:pPr>
            <a:r>
              <a:rPr lang="en-US" sz="2400" dirty="0" smtClean="0">
                <a:latin typeface="Candara"/>
                <a:cs typeface="Candara"/>
              </a:rPr>
              <a:t>Open enrollment period or </a:t>
            </a:r>
            <a:r>
              <a:rPr lang="en-US" sz="2400" dirty="0">
                <a:latin typeface="Candara"/>
                <a:cs typeface="Candara"/>
              </a:rPr>
              <a:t>q</a:t>
            </a:r>
            <a:r>
              <a:rPr lang="en-US" sz="2400" dirty="0" smtClean="0">
                <a:latin typeface="Candara"/>
                <a:cs typeface="Candara"/>
              </a:rPr>
              <a:t>ualifying life event</a:t>
            </a:r>
          </a:p>
        </p:txBody>
      </p:sp>
      <p:sp>
        <p:nvSpPr>
          <p:cNvPr id="15" name="Slide Number Placeholder 14"/>
          <p:cNvSpPr>
            <a:spLocks noGrp="1"/>
          </p:cNvSpPr>
          <p:nvPr>
            <p:ph type="sldNum" sz="quarter" idx="12"/>
          </p:nvPr>
        </p:nvSpPr>
        <p:spPr/>
        <p:txBody>
          <a:bodyPr/>
          <a:lstStyle/>
          <a:p>
            <a:fld id="{56572F45-4021-4CDD-94D3-EAD5D03F995C}" type="slidenum">
              <a:rPr lang="en-US" smtClean="0"/>
              <a:pPr/>
              <a:t>7</a:t>
            </a:fld>
            <a:endParaRPr lang="en-US" dirty="0"/>
          </a:p>
        </p:txBody>
      </p:sp>
    </p:spTree>
    <p:extLst>
      <p:ext uri="{BB962C8B-B14F-4D97-AF65-F5344CB8AC3E}">
        <p14:creationId xmlns:p14="http://schemas.microsoft.com/office/powerpoint/2010/main" val="25879717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430784"/>
            <a:ext cx="9144000" cy="5427216"/>
          </a:xfrm>
          <a:prstGeom prst="rect">
            <a:avLst/>
          </a:prstGeom>
          <a:solidFill>
            <a:srgbClr val="CCD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1691" y="66674"/>
            <a:ext cx="914400" cy="1180341"/>
          </a:xfrm>
          <a:prstGeom prst="rect">
            <a:avLst/>
          </a:prstGeom>
        </p:spPr>
      </p:pic>
      <p:sp>
        <p:nvSpPr>
          <p:cNvPr id="11" name="Title 1"/>
          <p:cNvSpPr>
            <a:spLocks noGrp="1"/>
          </p:cNvSpPr>
          <p:nvPr>
            <p:ph type="title"/>
          </p:nvPr>
        </p:nvSpPr>
        <p:spPr>
          <a:xfrm>
            <a:off x="228600" y="228600"/>
            <a:ext cx="6705600" cy="1018416"/>
          </a:xfrm>
        </p:spPr>
        <p:txBody>
          <a:bodyPr>
            <a:normAutofit/>
          </a:bodyPr>
          <a:lstStyle/>
          <a:p>
            <a:pPr algn="l"/>
            <a:r>
              <a:rPr lang="en-US" sz="3000" b="1" dirty="0" smtClean="0">
                <a:solidFill>
                  <a:srgbClr val="503E66"/>
                </a:solidFill>
                <a:latin typeface="Candara" panose="020E0502030303020204" pitchFamily="34" charset="0"/>
              </a:rPr>
              <a:t>Eligibility Depends on Income &amp; Family Size</a:t>
            </a:r>
            <a:endParaRPr lang="en-US" sz="3000" b="1" dirty="0">
              <a:solidFill>
                <a:srgbClr val="503E66"/>
              </a:solidFill>
              <a:latin typeface="Candara" panose="020E0502030303020204" pitchFamily="34" charset="0"/>
            </a:endParaRPr>
          </a:p>
        </p:txBody>
      </p:sp>
      <p:pic>
        <p:nvPicPr>
          <p:cNvPr id="18" name="Content Placeholder 1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924800" y="45171"/>
            <a:ext cx="1219200" cy="1233214"/>
          </a:xfrm>
        </p:spPr>
      </p:pic>
      <p:sp>
        <p:nvSpPr>
          <p:cNvPr id="12" name="Rectangle 11"/>
          <p:cNvSpPr/>
          <p:nvPr/>
        </p:nvSpPr>
        <p:spPr>
          <a:xfrm>
            <a:off x="838200" y="1278384"/>
            <a:ext cx="8305800" cy="152400"/>
          </a:xfrm>
          <a:prstGeom prst="rect">
            <a:avLst/>
          </a:prstGeom>
          <a:solidFill>
            <a:srgbClr val="96A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114300" y="1659384"/>
            <a:ext cx="8763000" cy="5046216"/>
          </a:xfrm>
          <a:prstGeom prst="rect">
            <a:avLst/>
          </a:prstGeom>
          <a:solidFill>
            <a:srgbClr val="F3F6F0"/>
          </a:solidFill>
          <a:ln>
            <a:solidFill>
              <a:srgbClr val="96AB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ntent Placeholder 2"/>
          <p:cNvSpPr txBox="1">
            <a:spLocks/>
          </p:cNvSpPr>
          <p:nvPr/>
        </p:nvSpPr>
        <p:spPr>
          <a:xfrm>
            <a:off x="228600" y="1583184"/>
            <a:ext cx="8534400" cy="464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None/>
            </a:pPr>
            <a:endParaRPr lang="en-US" sz="2800" dirty="0">
              <a:solidFill>
                <a:srgbClr val="503E66"/>
              </a:solidFill>
              <a:latin typeface="Candara"/>
              <a:cs typeface="Candara"/>
            </a:endParaRPr>
          </a:p>
        </p:txBody>
      </p:sp>
      <p:sp>
        <p:nvSpPr>
          <p:cNvPr id="20" name="Rectangle 19"/>
          <p:cNvSpPr/>
          <p:nvPr/>
        </p:nvSpPr>
        <p:spPr>
          <a:xfrm>
            <a:off x="0" y="1278384"/>
            <a:ext cx="838200" cy="152400"/>
          </a:xfrm>
          <a:prstGeom prst="rect">
            <a:avLst/>
          </a:prstGeom>
          <a:solidFill>
            <a:srgbClr val="503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3E66"/>
              </a:solidFill>
            </a:endParaRPr>
          </a:p>
        </p:txBody>
      </p:sp>
      <p:sp>
        <p:nvSpPr>
          <p:cNvPr id="14" name="TextBox 13"/>
          <p:cNvSpPr txBox="1"/>
          <p:nvPr/>
        </p:nvSpPr>
        <p:spPr>
          <a:xfrm>
            <a:off x="336114" y="1834938"/>
            <a:ext cx="4083485" cy="2046714"/>
          </a:xfrm>
          <a:prstGeom prst="rect">
            <a:avLst/>
          </a:prstGeom>
          <a:noFill/>
        </p:spPr>
        <p:txBody>
          <a:bodyPr wrap="square" rtlCol="0">
            <a:spAutoFit/>
          </a:bodyPr>
          <a:lstStyle/>
          <a:p>
            <a:pPr algn="ctr">
              <a:spcAft>
                <a:spcPts val="600"/>
              </a:spcAft>
            </a:pPr>
            <a:r>
              <a:rPr lang="en-US" sz="2600" b="1" dirty="0" smtClean="0">
                <a:solidFill>
                  <a:srgbClr val="FF0000"/>
                </a:solidFill>
                <a:latin typeface="Candara"/>
                <a:cs typeface="Candara"/>
              </a:rPr>
              <a:t>Medicaid</a:t>
            </a:r>
          </a:p>
          <a:p>
            <a:pPr marL="342900" indent="-342900">
              <a:spcAft>
                <a:spcPts val="1200"/>
              </a:spcAft>
              <a:buFont typeface="Arial" panose="020B0604020202020204" pitchFamily="34" charset="0"/>
              <a:buChar char="•"/>
            </a:pPr>
            <a:r>
              <a:rPr lang="en-US" sz="2400" dirty="0" smtClean="0">
                <a:latin typeface="Candara"/>
                <a:cs typeface="Candara"/>
              </a:rPr>
              <a:t>Expanded to cover the vast majority of Coloradans up to </a:t>
            </a:r>
            <a:r>
              <a:rPr lang="en-US" sz="2400" b="1" dirty="0" smtClean="0">
                <a:latin typeface="Candara"/>
                <a:cs typeface="Candara"/>
              </a:rPr>
              <a:t>133% FPL </a:t>
            </a:r>
            <a:r>
              <a:rPr lang="en-US" sz="1400" b="1" dirty="0" smtClean="0">
                <a:latin typeface="Candara"/>
                <a:cs typeface="Candara"/>
              </a:rPr>
              <a:t>(about $1300/month)</a:t>
            </a:r>
            <a:r>
              <a:rPr lang="en-US" sz="1400" dirty="0">
                <a:latin typeface="Candara"/>
                <a:cs typeface="Candara"/>
              </a:rPr>
              <a:t> </a:t>
            </a:r>
            <a:r>
              <a:rPr lang="en-US" sz="1400" dirty="0" smtClean="0">
                <a:latin typeface="Candara"/>
                <a:cs typeface="Candara"/>
              </a:rPr>
              <a:t/>
            </a:r>
            <a:br>
              <a:rPr lang="en-US" sz="1400" dirty="0" smtClean="0">
                <a:latin typeface="Candara"/>
                <a:cs typeface="Candara"/>
              </a:rPr>
            </a:br>
            <a:r>
              <a:rPr lang="en-US" sz="2400" dirty="0" smtClean="0">
                <a:latin typeface="Candara"/>
                <a:cs typeface="Candara"/>
              </a:rPr>
              <a:t>for a single adult.</a:t>
            </a:r>
          </a:p>
        </p:txBody>
      </p:sp>
      <p:sp>
        <p:nvSpPr>
          <p:cNvPr id="17" name="TextBox 16"/>
          <p:cNvSpPr txBox="1"/>
          <p:nvPr/>
        </p:nvSpPr>
        <p:spPr>
          <a:xfrm>
            <a:off x="4419600" y="1822577"/>
            <a:ext cx="4343400" cy="2354491"/>
          </a:xfrm>
          <a:prstGeom prst="rect">
            <a:avLst/>
          </a:prstGeom>
          <a:noFill/>
        </p:spPr>
        <p:txBody>
          <a:bodyPr wrap="square" rtlCol="0">
            <a:spAutoFit/>
          </a:bodyPr>
          <a:lstStyle/>
          <a:p>
            <a:pPr algn="ctr">
              <a:spcAft>
                <a:spcPts val="600"/>
              </a:spcAft>
            </a:pPr>
            <a:r>
              <a:rPr lang="en-US" sz="2600" b="1" dirty="0" smtClean="0">
                <a:solidFill>
                  <a:srgbClr val="FF0000"/>
                </a:solidFill>
                <a:latin typeface="Candara"/>
                <a:cs typeface="Candara"/>
              </a:rPr>
              <a:t>Connect for Health Colorado </a:t>
            </a:r>
            <a:br>
              <a:rPr lang="en-US" sz="2600" b="1" dirty="0" smtClean="0">
                <a:solidFill>
                  <a:srgbClr val="FF0000"/>
                </a:solidFill>
                <a:latin typeface="Candara"/>
                <a:cs typeface="Candara"/>
              </a:rPr>
            </a:br>
            <a:r>
              <a:rPr lang="en-US" sz="2000" b="1" dirty="0" smtClean="0">
                <a:solidFill>
                  <a:srgbClr val="FF0000"/>
                </a:solidFill>
                <a:latin typeface="Candara"/>
                <a:cs typeface="Candara"/>
              </a:rPr>
              <a:t>(Marketplace)</a:t>
            </a:r>
          </a:p>
          <a:p>
            <a:pPr marL="342900" indent="-342900">
              <a:spcAft>
                <a:spcPts val="1200"/>
              </a:spcAft>
              <a:buFont typeface="Arial"/>
              <a:buChar char="•"/>
            </a:pPr>
            <a:r>
              <a:rPr lang="en-US" sz="2400" dirty="0" smtClean="0">
                <a:latin typeface="Candara"/>
                <a:cs typeface="Candara"/>
              </a:rPr>
              <a:t>Private insurance, including tax subsidies to those up to </a:t>
            </a:r>
            <a:r>
              <a:rPr lang="en-US" sz="2400" b="1" dirty="0" smtClean="0">
                <a:latin typeface="Candara"/>
                <a:cs typeface="Candara"/>
              </a:rPr>
              <a:t>400% FPL </a:t>
            </a:r>
            <a:r>
              <a:rPr lang="en-US" sz="1400" b="1" dirty="0" smtClean="0">
                <a:latin typeface="Candara"/>
                <a:cs typeface="Candara"/>
              </a:rPr>
              <a:t>(about $3800/month</a:t>
            </a:r>
            <a:r>
              <a:rPr lang="en-US" sz="1400" dirty="0" smtClean="0">
                <a:latin typeface="Candara"/>
                <a:cs typeface="Candara"/>
              </a:rPr>
              <a:t>)</a:t>
            </a:r>
            <a:r>
              <a:rPr lang="en-US" sz="2400" dirty="0" smtClean="0">
                <a:latin typeface="Candara"/>
                <a:cs typeface="Candara"/>
              </a:rPr>
              <a:t> for a single adult.</a:t>
            </a:r>
          </a:p>
        </p:txBody>
      </p:sp>
      <p:sp>
        <p:nvSpPr>
          <p:cNvPr id="15" name="Slide Number Placeholder 14"/>
          <p:cNvSpPr>
            <a:spLocks noGrp="1"/>
          </p:cNvSpPr>
          <p:nvPr>
            <p:ph type="sldNum" sz="quarter" idx="12"/>
          </p:nvPr>
        </p:nvSpPr>
        <p:spPr/>
        <p:txBody>
          <a:bodyPr/>
          <a:lstStyle/>
          <a:p>
            <a:fld id="{56572F45-4021-4CDD-94D3-EAD5D03F995C}" type="slidenum">
              <a:rPr lang="en-US" smtClean="0"/>
              <a:pPr/>
              <a:t>8</a:t>
            </a:fld>
            <a:endParaRPr lang="en-US" dirty="0"/>
          </a:p>
        </p:txBody>
      </p:sp>
      <p:sp>
        <p:nvSpPr>
          <p:cNvPr id="4" name="TextBox 3"/>
          <p:cNvSpPr txBox="1"/>
          <p:nvPr/>
        </p:nvSpPr>
        <p:spPr>
          <a:xfrm>
            <a:off x="609599" y="4036715"/>
            <a:ext cx="7772401" cy="2821285"/>
          </a:xfrm>
          <a:prstGeom prst="rect">
            <a:avLst/>
          </a:prstGeom>
          <a:noFill/>
        </p:spPr>
        <p:txBody>
          <a:bodyPr wrap="square" rtlCol="0">
            <a:spAutoFit/>
          </a:bodyPr>
          <a:lstStyle/>
          <a:p>
            <a:pPr marL="57150" lvl="1" algn="ctr">
              <a:lnSpc>
                <a:spcPts val="2880"/>
              </a:lnSpc>
              <a:spcBef>
                <a:spcPts val="1000"/>
              </a:spcBef>
              <a:defRPr/>
            </a:pPr>
            <a:r>
              <a:rPr lang="en-US" sz="2400" dirty="0">
                <a:latin typeface="Candara" panose="020E0502030303020204" pitchFamily="34" charset="0"/>
              </a:rPr>
              <a:t/>
            </a:r>
            <a:br>
              <a:rPr lang="en-US" sz="2400" dirty="0">
                <a:latin typeface="Candara" panose="020E0502030303020204" pitchFamily="34" charset="0"/>
              </a:rPr>
            </a:br>
            <a:r>
              <a:rPr lang="en-US" sz="2400" dirty="0" smtClean="0">
                <a:latin typeface="Candara" panose="020E0502030303020204" pitchFamily="34" charset="0"/>
              </a:rPr>
              <a:t>Family size is based on who you claim and how you file your taxes, not necessarily who lives with you.</a:t>
            </a:r>
            <a:r>
              <a:rPr lang="en-US" sz="2400" dirty="0">
                <a:solidFill>
                  <a:prstClr val="black"/>
                </a:solidFill>
                <a:latin typeface="Candara"/>
                <a:cs typeface="Candara"/>
              </a:rPr>
              <a:t> </a:t>
            </a:r>
            <a:r>
              <a:rPr lang="en-US" sz="2400" dirty="0" smtClean="0">
                <a:solidFill>
                  <a:prstClr val="black"/>
                </a:solidFill>
                <a:latin typeface="Candara"/>
                <a:cs typeface="Candara"/>
              </a:rPr>
              <a:t/>
            </a:r>
            <a:br>
              <a:rPr lang="en-US" sz="2400" dirty="0" smtClean="0">
                <a:solidFill>
                  <a:prstClr val="black"/>
                </a:solidFill>
                <a:latin typeface="Candara"/>
                <a:cs typeface="Candara"/>
              </a:rPr>
            </a:br>
            <a:endParaRPr lang="en-US" sz="2400" dirty="0" smtClean="0">
              <a:solidFill>
                <a:prstClr val="black"/>
              </a:solidFill>
              <a:latin typeface="Candara"/>
              <a:cs typeface="Candara"/>
            </a:endParaRPr>
          </a:p>
          <a:p>
            <a:pPr marL="57150" lvl="1" algn="ctr">
              <a:lnSpc>
                <a:spcPts val="2880"/>
              </a:lnSpc>
              <a:spcBef>
                <a:spcPts val="1000"/>
              </a:spcBef>
              <a:defRPr/>
            </a:pPr>
            <a:r>
              <a:rPr lang="en-US" sz="2400" dirty="0" smtClean="0">
                <a:solidFill>
                  <a:prstClr val="black"/>
                </a:solidFill>
                <a:latin typeface="Candara"/>
                <a:cs typeface="Candara"/>
              </a:rPr>
              <a:t>If </a:t>
            </a:r>
            <a:r>
              <a:rPr lang="en-US" sz="2400" dirty="0">
                <a:solidFill>
                  <a:prstClr val="black"/>
                </a:solidFill>
                <a:latin typeface="Candara"/>
                <a:cs typeface="Candara"/>
              </a:rPr>
              <a:t>you are eligible for </a:t>
            </a:r>
            <a:r>
              <a:rPr lang="en-US" sz="2400" dirty="0" smtClean="0">
                <a:solidFill>
                  <a:prstClr val="black"/>
                </a:solidFill>
                <a:latin typeface="Candara"/>
                <a:cs typeface="Candara"/>
              </a:rPr>
              <a:t>Medicaid, </a:t>
            </a:r>
            <a:r>
              <a:rPr lang="en-US" sz="2400" dirty="0">
                <a:solidFill>
                  <a:prstClr val="black"/>
                </a:solidFill>
                <a:latin typeface="Candara"/>
                <a:cs typeface="Candara"/>
              </a:rPr>
              <a:t>you </a:t>
            </a:r>
            <a:r>
              <a:rPr lang="en-US" sz="2400" b="1" i="1" dirty="0" smtClean="0">
                <a:solidFill>
                  <a:prstClr val="black"/>
                </a:solidFill>
                <a:latin typeface="Candara"/>
                <a:cs typeface="Candara"/>
              </a:rPr>
              <a:t>cannot</a:t>
            </a:r>
            <a:r>
              <a:rPr lang="en-US" sz="2400" dirty="0" smtClean="0">
                <a:solidFill>
                  <a:prstClr val="black"/>
                </a:solidFill>
                <a:latin typeface="Candara"/>
                <a:cs typeface="Candara"/>
              </a:rPr>
              <a:t> be eligible </a:t>
            </a:r>
            <a:r>
              <a:rPr lang="en-US" sz="2400" dirty="0">
                <a:solidFill>
                  <a:prstClr val="black"/>
                </a:solidFill>
                <a:latin typeface="Candara"/>
                <a:cs typeface="Candara"/>
              </a:rPr>
              <a:t>for tax credits to purchase private insurance.</a:t>
            </a:r>
          </a:p>
          <a:p>
            <a:pPr marL="342900" indent="-342900">
              <a:buFont typeface="Arial" panose="020B0604020202020204" pitchFamily="34" charset="0"/>
              <a:buChar char="•"/>
            </a:pPr>
            <a:endParaRPr lang="en-US" sz="2400" dirty="0">
              <a:latin typeface="Candara" panose="020E0502030303020204" pitchFamily="34" charset="0"/>
            </a:endParaRPr>
          </a:p>
        </p:txBody>
      </p:sp>
    </p:spTree>
    <p:extLst>
      <p:ext uri="{BB962C8B-B14F-4D97-AF65-F5344CB8AC3E}">
        <p14:creationId xmlns:p14="http://schemas.microsoft.com/office/powerpoint/2010/main" val="170947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430784"/>
            <a:ext cx="9144000" cy="5427216"/>
          </a:xfrm>
          <a:prstGeom prst="rect">
            <a:avLst/>
          </a:prstGeom>
          <a:solidFill>
            <a:srgbClr val="CCD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1691" y="66674"/>
            <a:ext cx="914400" cy="1180341"/>
          </a:xfrm>
          <a:prstGeom prst="rect">
            <a:avLst/>
          </a:prstGeom>
        </p:spPr>
      </p:pic>
      <p:sp>
        <p:nvSpPr>
          <p:cNvPr id="11" name="Title 1"/>
          <p:cNvSpPr>
            <a:spLocks noGrp="1"/>
          </p:cNvSpPr>
          <p:nvPr>
            <p:ph type="title"/>
          </p:nvPr>
        </p:nvSpPr>
        <p:spPr>
          <a:xfrm>
            <a:off x="228600" y="228600"/>
            <a:ext cx="6705600" cy="1018416"/>
          </a:xfrm>
        </p:spPr>
        <p:txBody>
          <a:bodyPr>
            <a:normAutofit/>
          </a:bodyPr>
          <a:lstStyle/>
          <a:p>
            <a:pPr algn="l"/>
            <a:r>
              <a:rPr lang="en-US" sz="3000" b="1" dirty="0" smtClean="0">
                <a:solidFill>
                  <a:srgbClr val="503E66"/>
                </a:solidFill>
                <a:latin typeface="Candara" panose="020E0502030303020204" pitchFamily="34" charset="0"/>
              </a:rPr>
              <a:t>Coverage Up to Age 26</a:t>
            </a:r>
            <a:endParaRPr lang="en-US" sz="3000" b="1" dirty="0">
              <a:solidFill>
                <a:srgbClr val="503E66"/>
              </a:solidFill>
              <a:latin typeface="Candara" panose="020E0502030303020204" pitchFamily="34" charset="0"/>
            </a:endParaRPr>
          </a:p>
        </p:txBody>
      </p:sp>
      <p:pic>
        <p:nvPicPr>
          <p:cNvPr id="18" name="Content Placeholder 1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924800" y="45171"/>
            <a:ext cx="1219200" cy="1233214"/>
          </a:xfrm>
        </p:spPr>
      </p:pic>
      <p:sp>
        <p:nvSpPr>
          <p:cNvPr id="12" name="Rectangle 11"/>
          <p:cNvSpPr/>
          <p:nvPr/>
        </p:nvSpPr>
        <p:spPr>
          <a:xfrm>
            <a:off x="838200" y="1278384"/>
            <a:ext cx="8305800" cy="152400"/>
          </a:xfrm>
          <a:prstGeom prst="rect">
            <a:avLst/>
          </a:prstGeom>
          <a:solidFill>
            <a:srgbClr val="96A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190500" y="1583184"/>
            <a:ext cx="8627823" cy="5122416"/>
          </a:xfrm>
          <a:prstGeom prst="rect">
            <a:avLst/>
          </a:prstGeom>
          <a:solidFill>
            <a:srgbClr val="F3F6F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ntent Placeholder 2"/>
          <p:cNvSpPr txBox="1">
            <a:spLocks/>
          </p:cNvSpPr>
          <p:nvPr/>
        </p:nvSpPr>
        <p:spPr>
          <a:xfrm>
            <a:off x="228600" y="1583184"/>
            <a:ext cx="8534400" cy="464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None/>
            </a:pPr>
            <a:endParaRPr lang="en-US" sz="2800" dirty="0">
              <a:solidFill>
                <a:srgbClr val="503E66"/>
              </a:solidFill>
              <a:latin typeface="Candara"/>
              <a:cs typeface="Candara"/>
            </a:endParaRPr>
          </a:p>
        </p:txBody>
      </p:sp>
      <p:sp>
        <p:nvSpPr>
          <p:cNvPr id="20" name="Rectangle 19"/>
          <p:cNvSpPr/>
          <p:nvPr/>
        </p:nvSpPr>
        <p:spPr>
          <a:xfrm>
            <a:off x="0" y="1278384"/>
            <a:ext cx="838200" cy="152400"/>
          </a:xfrm>
          <a:prstGeom prst="rect">
            <a:avLst/>
          </a:prstGeom>
          <a:solidFill>
            <a:srgbClr val="503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3E66"/>
              </a:solidFill>
            </a:endParaRPr>
          </a:p>
        </p:txBody>
      </p:sp>
      <p:sp>
        <p:nvSpPr>
          <p:cNvPr id="10" name="Rectangle 9"/>
          <p:cNvSpPr/>
          <p:nvPr/>
        </p:nvSpPr>
        <p:spPr>
          <a:xfrm>
            <a:off x="4474923" y="1752600"/>
            <a:ext cx="4343400" cy="4078039"/>
          </a:xfrm>
          <a:prstGeom prst="rect">
            <a:avLst/>
          </a:prstGeom>
        </p:spPr>
        <p:txBody>
          <a:bodyPr wrap="square">
            <a:spAutoFit/>
          </a:bodyPr>
          <a:lstStyle/>
          <a:p>
            <a:pPr algn="ctr">
              <a:lnSpc>
                <a:spcPct val="150000"/>
              </a:lnSpc>
            </a:pPr>
            <a:r>
              <a:rPr lang="en-US" sz="2600" b="1" dirty="0" smtClean="0">
                <a:solidFill>
                  <a:srgbClr val="FF0000"/>
                </a:solidFill>
                <a:latin typeface="Candara" panose="020E0502030303020204" pitchFamily="34" charset="0"/>
              </a:rPr>
              <a:t>Connect for Health Colorado</a:t>
            </a:r>
          </a:p>
          <a:p>
            <a:pPr marL="342900" indent="-342900">
              <a:buFont typeface="Arial" panose="020B0604020202020204" pitchFamily="34" charset="0"/>
              <a:buChar char="•"/>
            </a:pPr>
            <a:r>
              <a:rPr lang="en-US" sz="2000" dirty="0" smtClean="0">
                <a:latin typeface="Candara" panose="020E0502030303020204" pitchFamily="34" charset="0"/>
              </a:rPr>
              <a:t>Plan must cover children (dependents)</a:t>
            </a:r>
          </a:p>
          <a:p>
            <a:pPr marL="342900" indent="-342900">
              <a:buFont typeface="Arial" panose="020B0604020202020204" pitchFamily="34" charset="0"/>
              <a:buChar char="•"/>
            </a:pPr>
            <a:r>
              <a:rPr lang="en-US" sz="2000" dirty="0" smtClean="0">
                <a:latin typeface="Candara" panose="020E0502030303020204" pitchFamily="34" charset="0"/>
              </a:rPr>
              <a:t>Children </a:t>
            </a:r>
            <a:r>
              <a:rPr lang="en-US" sz="2000" dirty="0">
                <a:latin typeface="Candara" panose="020E0502030303020204" pitchFamily="34" charset="0"/>
              </a:rPr>
              <a:t>can join or remain on a parent's plan even if they </a:t>
            </a:r>
            <a:r>
              <a:rPr lang="en-US" sz="2000" dirty="0" smtClean="0">
                <a:latin typeface="Candara" panose="020E0502030303020204" pitchFamily="34" charset="0"/>
              </a:rPr>
              <a:t>are:</a:t>
            </a:r>
          </a:p>
          <a:p>
            <a:pPr marL="628650" lvl="1" indent="-171450">
              <a:buFont typeface="Arial" panose="020B0604020202020204" pitchFamily="34" charset="0"/>
              <a:buChar char="•"/>
            </a:pPr>
            <a:r>
              <a:rPr lang="en-US" sz="2000" dirty="0" smtClean="0">
                <a:latin typeface="Candara" panose="020E0502030303020204" pitchFamily="34" charset="0"/>
              </a:rPr>
              <a:t>Married</a:t>
            </a:r>
          </a:p>
          <a:p>
            <a:pPr marL="628650" lvl="1" indent="-171450">
              <a:buFont typeface="Arial" panose="020B0604020202020204" pitchFamily="34" charset="0"/>
              <a:buChar char="•"/>
            </a:pPr>
            <a:r>
              <a:rPr lang="en-US" sz="2000" dirty="0" smtClean="0">
                <a:latin typeface="Candara" panose="020E0502030303020204" pitchFamily="34" charset="0"/>
              </a:rPr>
              <a:t>Not </a:t>
            </a:r>
            <a:r>
              <a:rPr lang="en-US" sz="2000" dirty="0">
                <a:latin typeface="Candara" panose="020E0502030303020204" pitchFamily="34" charset="0"/>
              </a:rPr>
              <a:t>living with their </a:t>
            </a:r>
            <a:r>
              <a:rPr lang="en-US" sz="2000" dirty="0" smtClean="0">
                <a:latin typeface="Candara" panose="020E0502030303020204" pitchFamily="34" charset="0"/>
              </a:rPr>
              <a:t>parents</a:t>
            </a:r>
          </a:p>
          <a:p>
            <a:pPr marL="628650" lvl="1" indent="-171450">
              <a:buFont typeface="Arial" panose="020B0604020202020204" pitchFamily="34" charset="0"/>
              <a:buChar char="•"/>
            </a:pPr>
            <a:r>
              <a:rPr lang="en-US" sz="2000" dirty="0" smtClean="0">
                <a:latin typeface="Candara" panose="020E0502030303020204" pitchFamily="34" charset="0"/>
              </a:rPr>
              <a:t>Attending school</a:t>
            </a:r>
          </a:p>
          <a:p>
            <a:pPr marL="628650" lvl="1" indent="-171450">
              <a:buFont typeface="Arial" panose="020B0604020202020204" pitchFamily="34" charset="0"/>
              <a:buChar char="•"/>
            </a:pPr>
            <a:r>
              <a:rPr lang="en-US" sz="2000" dirty="0" smtClean="0">
                <a:latin typeface="Candara" panose="020E0502030303020204" pitchFamily="34" charset="0"/>
              </a:rPr>
              <a:t>Not </a:t>
            </a:r>
            <a:r>
              <a:rPr lang="en-US" sz="2000" dirty="0">
                <a:latin typeface="Candara" panose="020E0502030303020204" pitchFamily="34" charset="0"/>
              </a:rPr>
              <a:t>financially dependent on their </a:t>
            </a:r>
            <a:r>
              <a:rPr lang="en-US" sz="2000" dirty="0" smtClean="0">
                <a:latin typeface="Candara" panose="020E0502030303020204" pitchFamily="34" charset="0"/>
              </a:rPr>
              <a:t>parents</a:t>
            </a:r>
          </a:p>
          <a:p>
            <a:pPr marL="628650" lvl="1" indent="-171450">
              <a:buFont typeface="Arial" panose="020B0604020202020204" pitchFamily="34" charset="0"/>
              <a:buChar char="•"/>
            </a:pPr>
            <a:r>
              <a:rPr lang="en-US" sz="2000" dirty="0" smtClean="0">
                <a:latin typeface="Candara" panose="020E0502030303020204" pitchFamily="34" charset="0"/>
              </a:rPr>
              <a:t>Eligible </a:t>
            </a:r>
            <a:r>
              <a:rPr lang="en-US" sz="2000" dirty="0">
                <a:latin typeface="Candara" panose="020E0502030303020204" pitchFamily="34" charset="0"/>
              </a:rPr>
              <a:t>to enroll in their employer’s plan</a:t>
            </a:r>
          </a:p>
        </p:txBody>
      </p:sp>
      <p:sp>
        <p:nvSpPr>
          <p:cNvPr id="22" name="Slide Number Placeholder 21"/>
          <p:cNvSpPr>
            <a:spLocks noGrp="1"/>
          </p:cNvSpPr>
          <p:nvPr>
            <p:ph type="sldNum" sz="quarter" idx="12"/>
          </p:nvPr>
        </p:nvSpPr>
        <p:spPr/>
        <p:txBody>
          <a:bodyPr/>
          <a:lstStyle/>
          <a:p>
            <a:fld id="{56572F45-4021-4CDD-94D3-EAD5D03F995C}" type="slidenum">
              <a:rPr lang="en-US" smtClean="0"/>
              <a:pPr/>
              <a:t>9</a:t>
            </a:fld>
            <a:endParaRPr lang="en-US" dirty="0"/>
          </a:p>
        </p:txBody>
      </p:sp>
      <p:sp>
        <p:nvSpPr>
          <p:cNvPr id="2" name="TextBox 1"/>
          <p:cNvSpPr txBox="1"/>
          <p:nvPr/>
        </p:nvSpPr>
        <p:spPr>
          <a:xfrm>
            <a:off x="304800" y="1828800"/>
            <a:ext cx="3810000" cy="3462486"/>
          </a:xfrm>
          <a:prstGeom prst="rect">
            <a:avLst/>
          </a:prstGeom>
          <a:noFill/>
        </p:spPr>
        <p:txBody>
          <a:bodyPr wrap="square" rtlCol="0">
            <a:spAutoFit/>
          </a:bodyPr>
          <a:lstStyle/>
          <a:p>
            <a:pPr algn="ctr">
              <a:lnSpc>
                <a:spcPct val="150000"/>
              </a:lnSpc>
            </a:pPr>
            <a:r>
              <a:rPr lang="en-US" sz="2600" b="1" dirty="0" smtClean="0">
                <a:solidFill>
                  <a:srgbClr val="FF0000"/>
                </a:solidFill>
                <a:latin typeface="Candara" panose="020E0502030303020204" pitchFamily="34" charset="0"/>
              </a:rPr>
              <a:t>Medicaid</a:t>
            </a:r>
          </a:p>
          <a:p>
            <a:pPr marL="342900" indent="-342900">
              <a:lnSpc>
                <a:spcPct val="150000"/>
              </a:lnSpc>
              <a:buFont typeface="Arial" panose="020B0604020202020204" pitchFamily="34" charset="0"/>
              <a:buChar char="•"/>
            </a:pPr>
            <a:r>
              <a:rPr lang="en-US" sz="2000" dirty="0" smtClean="0">
                <a:latin typeface="Candara" panose="020E0502030303020204" pitchFamily="34" charset="0"/>
              </a:rPr>
              <a:t>Former Foster Care</a:t>
            </a:r>
          </a:p>
          <a:p>
            <a:pPr marL="800100" lvl="1" indent="-342900">
              <a:buFont typeface="Arial" panose="020B0604020202020204" pitchFamily="34" charset="0"/>
              <a:buChar char="•"/>
            </a:pPr>
            <a:r>
              <a:rPr lang="en-US" sz="2000" dirty="0" smtClean="0">
                <a:latin typeface="Candara" panose="020E0502030303020204" pitchFamily="34" charset="0"/>
              </a:rPr>
              <a:t>Eligible </a:t>
            </a:r>
            <a:r>
              <a:rPr lang="en-US" sz="2000" dirty="0">
                <a:latin typeface="Candara" panose="020E0502030303020204" pitchFamily="34" charset="0"/>
              </a:rPr>
              <a:t>for individuals who were in foster care at ages 18 – 21 &amp; enrolled in </a:t>
            </a:r>
            <a:r>
              <a:rPr lang="en-US" sz="2000" dirty="0" smtClean="0">
                <a:latin typeface="Candara" panose="020E0502030303020204" pitchFamily="34" charset="0"/>
              </a:rPr>
              <a:t>Medicaid</a:t>
            </a:r>
          </a:p>
          <a:p>
            <a:pPr marL="342900" indent="-342900">
              <a:lnSpc>
                <a:spcPct val="150000"/>
              </a:lnSpc>
              <a:buFont typeface="Arial" panose="020B0604020202020204" pitchFamily="34" charset="0"/>
              <a:buChar char="•"/>
            </a:pPr>
            <a:r>
              <a:rPr lang="en-US" sz="2000" dirty="0" smtClean="0">
                <a:latin typeface="Candara" panose="020E0502030303020204" pitchFamily="34" charset="0"/>
              </a:rPr>
              <a:t>No income test for eligibility</a:t>
            </a:r>
          </a:p>
          <a:p>
            <a:pPr lvl="1"/>
            <a:endParaRPr lang="en-US" sz="2000" dirty="0" smtClean="0">
              <a:latin typeface="Candara" panose="020E0502030303020204" pitchFamily="34" charset="0"/>
            </a:endParaRPr>
          </a:p>
          <a:p>
            <a:pPr lvl="1"/>
            <a:endParaRPr lang="en-US" sz="2000" dirty="0">
              <a:latin typeface="Candara" panose="020E0502030303020204" pitchFamily="34" charset="0"/>
            </a:endParaRPr>
          </a:p>
        </p:txBody>
      </p:sp>
    </p:spTree>
    <p:extLst>
      <p:ext uri="{BB962C8B-B14F-4D97-AF65-F5344CB8AC3E}">
        <p14:creationId xmlns:p14="http://schemas.microsoft.com/office/powerpoint/2010/main" val="9667355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4515</TotalTime>
  <Words>1337</Words>
  <Application>Microsoft Office PowerPoint</Application>
  <PresentationFormat>On-screen Show (4:3)</PresentationFormat>
  <Paragraphs>308</Paragraphs>
  <Slides>29</Slides>
  <Notes>27</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CCJRC</vt:lpstr>
      <vt:lpstr>Presentation Roadmap</vt:lpstr>
      <vt:lpstr>Opportunities offered by the ACA</vt:lpstr>
      <vt:lpstr>Health Care Reform Impact</vt:lpstr>
      <vt:lpstr>Comprehensive Coverage</vt:lpstr>
      <vt:lpstr>Medicaid &amp; Connect for Health Colorado 101</vt:lpstr>
      <vt:lpstr>Eligibility Depends on Income &amp; Family Size</vt:lpstr>
      <vt:lpstr>Coverage Up to Age 26</vt:lpstr>
      <vt:lpstr>Options for Pregnant Women &amp; Children</vt:lpstr>
      <vt:lpstr>PowerPoint Presentation</vt:lpstr>
      <vt:lpstr>Eligibility Depends on CJ Status</vt:lpstr>
      <vt:lpstr>Eligibility during Pretrial Phase</vt:lpstr>
      <vt:lpstr>Eligibility while serving a sentence</vt:lpstr>
      <vt:lpstr>Eligibility in Community Corrections (“halfway house”)</vt:lpstr>
      <vt:lpstr>PowerPoint Presentation</vt:lpstr>
      <vt:lpstr>Medicaid Services Structure</vt:lpstr>
      <vt:lpstr>ACC Program –   Regional Care Collaborative Organizations </vt:lpstr>
      <vt:lpstr>Sample of Medicaid Covered Benefits</vt:lpstr>
      <vt:lpstr>Behavioral Health Organizations</vt:lpstr>
      <vt:lpstr>Covered Mental Health Benefits</vt:lpstr>
      <vt:lpstr>Covered Substance Use Disorder (SUD) Treatment Benefits</vt:lpstr>
      <vt:lpstr>PowerPoint Presentation</vt:lpstr>
      <vt:lpstr>Considerations</vt:lpstr>
      <vt:lpstr>Considerations (cont.)</vt:lpstr>
      <vt:lpstr>Resources</vt:lpstr>
      <vt:lpstr>PowerPoint Presentation</vt:lpstr>
      <vt:lpstr>Take Care Health Matters</vt:lpstr>
      <vt:lpstr>Questions? Comments? 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user-1</dc:creator>
  <cp:lastModifiedBy>user-1</cp:lastModifiedBy>
  <cp:revision>368</cp:revision>
  <cp:lastPrinted>2015-05-05T18:56:53Z</cp:lastPrinted>
  <dcterms:created xsi:type="dcterms:W3CDTF">2014-05-30T20:40:58Z</dcterms:created>
  <dcterms:modified xsi:type="dcterms:W3CDTF">2016-06-07T21:46:53Z</dcterms:modified>
</cp:coreProperties>
</file>